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6" r:id="rId3"/>
    <p:sldId id="287" r:id="rId4"/>
    <p:sldId id="299" r:id="rId5"/>
    <p:sldId id="288" r:id="rId6"/>
    <p:sldId id="269" r:id="rId7"/>
    <p:sldId id="270" r:id="rId8"/>
    <p:sldId id="271" r:id="rId9"/>
    <p:sldId id="290" r:id="rId10"/>
    <p:sldId id="300" r:id="rId11"/>
    <p:sldId id="301" r:id="rId12"/>
    <p:sldId id="257" r:id="rId13"/>
    <p:sldId id="260" r:id="rId14"/>
    <p:sldId id="262" r:id="rId15"/>
    <p:sldId id="259" r:id="rId16"/>
    <p:sldId id="263" r:id="rId17"/>
    <p:sldId id="291" r:id="rId18"/>
    <p:sldId id="264" r:id="rId19"/>
    <p:sldId id="292" r:id="rId20"/>
    <p:sldId id="265" r:id="rId21"/>
    <p:sldId id="266" r:id="rId22"/>
    <p:sldId id="273" r:id="rId23"/>
    <p:sldId id="267" r:id="rId24"/>
    <p:sldId id="293" r:id="rId25"/>
    <p:sldId id="268" r:id="rId26"/>
    <p:sldId id="282" r:id="rId27"/>
    <p:sldId id="283" r:id="rId28"/>
    <p:sldId id="284" r:id="rId29"/>
    <p:sldId id="295" r:id="rId30"/>
    <p:sldId id="285" r:id="rId31"/>
    <p:sldId id="294" r:id="rId32"/>
    <p:sldId id="296" r:id="rId33"/>
    <p:sldId id="297"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1" d="100"/>
          <a:sy n="121" d="100"/>
        </p:scale>
        <p:origin x="8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10/19/2017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10/19/2017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iwar.org.uk/comsec/resources/cipher/sha256-384-512.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9EDB-68B7-4078-B676-E58C87632257}"/>
              </a:ext>
            </a:extLst>
          </p:cNvPr>
          <p:cNvSpPr>
            <a:spLocks noGrp="1"/>
          </p:cNvSpPr>
          <p:nvPr>
            <p:ph type="ctrTitle"/>
          </p:nvPr>
        </p:nvSpPr>
        <p:spPr/>
        <p:txBody>
          <a:bodyPr/>
          <a:lstStyle/>
          <a:p>
            <a:r>
              <a:rPr lang="en-US" dirty="0"/>
              <a:t>Image encryption</a:t>
            </a:r>
          </a:p>
        </p:txBody>
      </p:sp>
      <p:sp>
        <p:nvSpPr>
          <p:cNvPr id="3" name="Subtitle 2">
            <a:extLst>
              <a:ext uri="{FF2B5EF4-FFF2-40B4-BE49-F238E27FC236}">
                <a16:creationId xmlns:a16="http://schemas.microsoft.com/office/drawing/2014/main" id="{C7FB1896-86CD-4148-AD73-0A8DF6E4A62D}"/>
              </a:ext>
            </a:extLst>
          </p:cNvPr>
          <p:cNvSpPr>
            <a:spLocks noGrp="1"/>
          </p:cNvSpPr>
          <p:nvPr>
            <p:ph type="subTitle" idx="1"/>
          </p:nvPr>
        </p:nvSpPr>
        <p:spPr/>
        <p:txBody>
          <a:bodyPr/>
          <a:lstStyle/>
          <a:p>
            <a:r>
              <a:rPr lang="en-US" dirty="0"/>
              <a:t>Proposal</a:t>
            </a:r>
          </a:p>
        </p:txBody>
      </p:sp>
    </p:spTree>
    <p:extLst>
      <p:ext uri="{BB962C8B-B14F-4D97-AF65-F5344CB8AC3E}">
        <p14:creationId xmlns:p14="http://schemas.microsoft.com/office/powerpoint/2010/main" val="122092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A025-55B3-4508-9020-C9654F8AE8A6}"/>
              </a:ext>
            </a:extLst>
          </p:cNvPr>
          <p:cNvSpPr>
            <a:spLocks noGrp="1"/>
          </p:cNvSpPr>
          <p:nvPr>
            <p:ph type="title"/>
          </p:nvPr>
        </p:nvSpPr>
        <p:spPr>
          <a:xfrm>
            <a:off x="670359" y="-108846"/>
            <a:ext cx="9905998" cy="1478570"/>
          </a:xfrm>
        </p:spPr>
        <p:txBody>
          <a:bodyPr/>
          <a:lstStyle/>
          <a:p>
            <a:r>
              <a:rPr lang="en-US" dirty="0"/>
              <a:t>Puzzle example</a:t>
            </a:r>
          </a:p>
        </p:txBody>
      </p:sp>
      <p:pic>
        <p:nvPicPr>
          <p:cNvPr id="5" name="Content Placeholder 4">
            <a:extLst>
              <a:ext uri="{FF2B5EF4-FFF2-40B4-BE49-F238E27FC236}">
                <a16:creationId xmlns:a16="http://schemas.microsoft.com/office/drawing/2014/main" id="{041BF616-0FAD-4F62-8C52-7BD6D548F392}"/>
              </a:ext>
            </a:extLst>
          </p:cNvPr>
          <p:cNvPicPr>
            <a:picLocks noGrp="1" noChangeAspect="1"/>
          </p:cNvPicPr>
          <p:nvPr>
            <p:ph idx="1"/>
          </p:nvPr>
        </p:nvPicPr>
        <p:blipFill>
          <a:blip r:embed="rId2"/>
          <a:stretch>
            <a:fillRect/>
          </a:stretch>
        </p:blipFill>
        <p:spPr>
          <a:xfrm>
            <a:off x="2008186" y="1596517"/>
            <a:ext cx="3014084" cy="4375283"/>
          </a:xfrm>
        </p:spPr>
      </p:pic>
      <p:graphicFrame>
        <p:nvGraphicFramePr>
          <p:cNvPr id="6" name="Table 5">
            <a:extLst>
              <a:ext uri="{FF2B5EF4-FFF2-40B4-BE49-F238E27FC236}">
                <a16:creationId xmlns:a16="http://schemas.microsoft.com/office/drawing/2014/main" id="{0C336555-EFDF-4E34-BB9E-B044EF69B00E}"/>
              </a:ext>
            </a:extLst>
          </p:cNvPr>
          <p:cNvGraphicFramePr>
            <a:graphicFrameLocks noGrp="1"/>
          </p:cNvGraphicFramePr>
          <p:nvPr>
            <p:extLst>
              <p:ext uri="{D42A27DB-BD31-4B8C-83A1-F6EECF244321}">
                <p14:modId xmlns:p14="http://schemas.microsoft.com/office/powerpoint/2010/main" val="1688122543"/>
              </p:ext>
            </p:extLst>
          </p:nvPr>
        </p:nvGraphicFramePr>
        <p:xfrm>
          <a:off x="2008186" y="1576551"/>
          <a:ext cx="3014088" cy="4404056"/>
        </p:xfrm>
        <a:graphic>
          <a:graphicData uri="http://schemas.openxmlformats.org/drawingml/2006/table">
            <a:tbl>
              <a:tblPr>
                <a:tableStyleId>{D7AC3CCA-C797-4891-BE02-D94E43425B78}</a:tableStyleId>
              </a:tblPr>
              <a:tblGrid>
                <a:gridCol w="376761">
                  <a:extLst>
                    <a:ext uri="{9D8B030D-6E8A-4147-A177-3AD203B41FA5}">
                      <a16:colId xmlns:a16="http://schemas.microsoft.com/office/drawing/2014/main" val="2840748986"/>
                    </a:ext>
                  </a:extLst>
                </a:gridCol>
                <a:gridCol w="376761">
                  <a:extLst>
                    <a:ext uri="{9D8B030D-6E8A-4147-A177-3AD203B41FA5}">
                      <a16:colId xmlns:a16="http://schemas.microsoft.com/office/drawing/2014/main" val="3254176338"/>
                    </a:ext>
                  </a:extLst>
                </a:gridCol>
                <a:gridCol w="376761">
                  <a:extLst>
                    <a:ext uri="{9D8B030D-6E8A-4147-A177-3AD203B41FA5}">
                      <a16:colId xmlns:a16="http://schemas.microsoft.com/office/drawing/2014/main" val="2336773845"/>
                    </a:ext>
                  </a:extLst>
                </a:gridCol>
                <a:gridCol w="376761">
                  <a:extLst>
                    <a:ext uri="{9D8B030D-6E8A-4147-A177-3AD203B41FA5}">
                      <a16:colId xmlns:a16="http://schemas.microsoft.com/office/drawing/2014/main" val="207297997"/>
                    </a:ext>
                  </a:extLst>
                </a:gridCol>
                <a:gridCol w="376761">
                  <a:extLst>
                    <a:ext uri="{9D8B030D-6E8A-4147-A177-3AD203B41FA5}">
                      <a16:colId xmlns:a16="http://schemas.microsoft.com/office/drawing/2014/main" val="1115729372"/>
                    </a:ext>
                  </a:extLst>
                </a:gridCol>
                <a:gridCol w="376761">
                  <a:extLst>
                    <a:ext uri="{9D8B030D-6E8A-4147-A177-3AD203B41FA5}">
                      <a16:colId xmlns:a16="http://schemas.microsoft.com/office/drawing/2014/main" val="1226680997"/>
                    </a:ext>
                  </a:extLst>
                </a:gridCol>
                <a:gridCol w="376761">
                  <a:extLst>
                    <a:ext uri="{9D8B030D-6E8A-4147-A177-3AD203B41FA5}">
                      <a16:colId xmlns:a16="http://schemas.microsoft.com/office/drawing/2014/main" val="4223534976"/>
                    </a:ext>
                  </a:extLst>
                </a:gridCol>
                <a:gridCol w="376761">
                  <a:extLst>
                    <a:ext uri="{9D8B030D-6E8A-4147-A177-3AD203B41FA5}">
                      <a16:colId xmlns:a16="http://schemas.microsoft.com/office/drawing/2014/main" val="1232472969"/>
                    </a:ext>
                  </a:extLst>
                </a:gridCol>
              </a:tblGrid>
              <a:tr h="550507">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592222452"/>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12445609"/>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302127345"/>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70747798"/>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485592429"/>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551873605"/>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97426384"/>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897468642"/>
                  </a:ext>
                </a:extLst>
              </a:tr>
            </a:tbl>
          </a:graphicData>
        </a:graphic>
      </p:graphicFrame>
      <p:cxnSp>
        <p:nvCxnSpPr>
          <p:cNvPr id="8" name="Straight Connector 7">
            <a:extLst>
              <a:ext uri="{FF2B5EF4-FFF2-40B4-BE49-F238E27FC236}">
                <a16:creationId xmlns:a16="http://schemas.microsoft.com/office/drawing/2014/main" id="{6F409EEB-1E37-4E70-B2C1-D52BE2A04E1A}"/>
              </a:ext>
            </a:extLst>
          </p:cNvPr>
          <p:cNvCxnSpPr>
            <a:cxnSpLocks/>
          </p:cNvCxnSpPr>
          <p:nvPr/>
        </p:nvCxnSpPr>
        <p:spPr>
          <a:xfrm flipV="1">
            <a:off x="2008190" y="1406237"/>
            <a:ext cx="3014080" cy="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6CAD608-B24C-4EAD-BEE0-E7BF677E98F4}"/>
              </a:ext>
            </a:extLst>
          </p:cNvPr>
          <p:cNvCxnSpPr>
            <a:cxnSpLocks/>
          </p:cNvCxnSpPr>
          <p:nvPr/>
        </p:nvCxnSpPr>
        <p:spPr>
          <a:xfrm>
            <a:off x="1675681" y="1629565"/>
            <a:ext cx="0" cy="4459508"/>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50651A0A-C3BA-43D1-8BDF-073FF9C03040}"/>
              </a:ext>
            </a:extLst>
          </p:cNvPr>
          <p:cNvSpPr txBox="1"/>
          <p:nvPr/>
        </p:nvSpPr>
        <p:spPr>
          <a:xfrm>
            <a:off x="2784675" y="1000392"/>
            <a:ext cx="1794013" cy="369332"/>
          </a:xfrm>
          <a:prstGeom prst="rect">
            <a:avLst/>
          </a:prstGeom>
          <a:noFill/>
        </p:spPr>
        <p:txBody>
          <a:bodyPr wrap="square" rtlCol="0">
            <a:spAutoFit/>
          </a:bodyPr>
          <a:lstStyle/>
          <a:p>
            <a:r>
              <a:rPr lang="en-US" dirty="0"/>
              <a:t>N=8 pixels</a:t>
            </a:r>
          </a:p>
        </p:txBody>
      </p:sp>
      <p:sp>
        <p:nvSpPr>
          <p:cNvPr id="13" name="TextBox 12">
            <a:extLst>
              <a:ext uri="{FF2B5EF4-FFF2-40B4-BE49-F238E27FC236}">
                <a16:creationId xmlns:a16="http://schemas.microsoft.com/office/drawing/2014/main" id="{32651662-2581-45F9-AD9C-2FFBF279A9F8}"/>
              </a:ext>
            </a:extLst>
          </p:cNvPr>
          <p:cNvSpPr txBox="1"/>
          <p:nvPr/>
        </p:nvSpPr>
        <p:spPr>
          <a:xfrm rot="16200000">
            <a:off x="508602" y="3403487"/>
            <a:ext cx="1632323" cy="369332"/>
          </a:xfrm>
          <a:prstGeom prst="rect">
            <a:avLst/>
          </a:prstGeom>
          <a:noFill/>
        </p:spPr>
        <p:txBody>
          <a:bodyPr wrap="square" rtlCol="0">
            <a:spAutoFit/>
          </a:bodyPr>
          <a:lstStyle/>
          <a:p>
            <a:r>
              <a:rPr lang="en-US" dirty="0"/>
              <a:t>M=8 pixels</a:t>
            </a:r>
          </a:p>
        </p:txBody>
      </p:sp>
      <p:sp>
        <p:nvSpPr>
          <p:cNvPr id="14" name="Content Placeholder 2">
            <a:extLst>
              <a:ext uri="{FF2B5EF4-FFF2-40B4-BE49-F238E27FC236}">
                <a16:creationId xmlns:a16="http://schemas.microsoft.com/office/drawing/2014/main" id="{6816BCC2-811D-498D-8EFD-BECC69180107}"/>
              </a:ext>
            </a:extLst>
          </p:cNvPr>
          <p:cNvSpPr txBox="1">
            <a:spLocks/>
          </p:cNvSpPr>
          <p:nvPr/>
        </p:nvSpPr>
        <p:spPr>
          <a:xfrm>
            <a:off x="5367897" y="80870"/>
            <a:ext cx="6530588" cy="27845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t>Taking data of N and M and check if it is divisible by 2 , if it is the case that length or width is not divisible by two at the first time the subtract by 1 in the length or with is done. Consequently, the successive division is applied by 2, 3 or 5 until attaining less number as the following way: </a:t>
            </a:r>
          </a:p>
          <a:p>
            <a:pPr marL="0" indent="0" algn="just">
              <a:buNone/>
            </a:pPr>
            <a:endParaRPr lang="en-US" dirty="0"/>
          </a:p>
          <a:p>
            <a:pPr algn="just"/>
            <a:r>
              <a:rPr lang="en-US" dirty="0"/>
              <a:t>8/2=4/2=2</a:t>
            </a:r>
          </a:p>
          <a:p>
            <a:pPr algn="just"/>
            <a:r>
              <a:rPr lang="en-US" dirty="0"/>
              <a:t>This means 4 rounds in rows and columns with a windows size of 2x2</a:t>
            </a:r>
          </a:p>
        </p:txBody>
      </p:sp>
      <p:pic>
        <p:nvPicPr>
          <p:cNvPr id="10" name="Content Placeholder 4">
            <a:extLst>
              <a:ext uri="{FF2B5EF4-FFF2-40B4-BE49-F238E27FC236}">
                <a16:creationId xmlns:a16="http://schemas.microsoft.com/office/drawing/2014/main" id="{C8003242-AB70-4172-A275-F4A7EF6F6973}"/>
              </a:ext>
            </a:extLst>
          </p:cNvPr>
          <p:cNvPicPr>
            <a:picLocks noChangeAspect="1"/>
          </p:cNvPicPr>
          <p:nvPr/>
        </p:nvPicPr>
        <p:blipFill>
          <a:blip r:embed="rId2"/>
          <a:stretch>
            <a:fillRect/>
          </a:stretch>
        </p:blipFill>
        <p:spPr>
          <a:xfrm>
            <a:off x="7968601" y="2750550"/>
            <a:ext cx="2644944" cy="3839434"/>
          </a:xfrm>
          <a:prstGeom prst="rect">
            <a:avLst/>
          </a:prstGeom>
        </p:spPr>
      </p:pic>
      <p:graphicFrame>
        <p:nvGraphicFramePr>
          <p:cNvPr id="3" name="Table 2">
            <a:extLst>
              <a:ext uri="{FF2B5EF4-FFF2-40B4-BE49-F238E27FC236}">
                <a16:creationId xmlns:a16="http://schemas.microsoft.com/office/drawing/2014/main" id="{153A7B3E-B361-4648-8E95-499D0EC524E8}"/>
              </a:ext>
            </a:extLst>
          </p:cNvPr>
          <p:cNvGraphicFramePr>
            <a:graphicFrameLocks noGrp="1"/>
          </p:cNvGraphicFramePr>
          <p:nvPr>
            <p:extLst>
              <p:ext uri="{D42A27DB-BD31-4B8C-83A1-F6EECF244321}">
                <p14:modId xmlns:p14="http://schemas.microsoft.com/office/powerpoint/2010/main" val="1041783184"/>
              </p:ext>
            </p:extLst>
          </p:nvPr>
        </p:nvGraphicFramePr>
        <p:xfrm>
          <a:off x="7968601" y="2771991"/>
          <a:ext cx="2644944" cy="3833128"/>
        </p:xfrm>
        <a:graphic>
          <a:graphicData uri="http://schemas.openxmlformats.org/drawingml/2006/table">
            <a:tbl>
              <a:tblPr>
                <a:tableStyleId>{D7AC3CCA-C797-4891-BE02-D94E43425B78}</a:tableStyleId>
              </a:tblPr>
              <a:tblGrid>
                <a:gridCol w="661236">
                  <a:extLst>
                    <a:ext uri="{9D8B030D-6E8A-4147-A177-3AD203B41FA5}">
                      <a16:colId xmlns:a16="http://schemas.microsoft.com/office/drawing/2014/main" val="1662156768"/>
                    </a:ext>
                  </a:extLst>
                </a:gridCol>
                <a:gridCol w="661236">
                  <a:extLst>
                    <a:ext uri="{9D8B030D-6E8A-4147-A177-3AD203B41FA5}">
                      <a16:colId xmlns:a16="http://schemas.microsoft.com/office/drawing/2014/main" val="1367171062"/>
                    </a:ext>
                  </a:extLst>
                </a:gridCol>
                <a:gridCol w="661236">
                  <a:extLst>
                    <a:ext uri="{9D8B030D-6E8A-4147-A177-3AD203B41FA5}">
                      <a16:colId xmlns:a16="http://schemas.microsoft.com/office/drawing/2014/main" val="4096544517"/>
                    </a:ext>
                  </a:extLst>
                </a:gridCol>
                <a:gridCol w="661236">
                  <a:extLst>
                    <a:ext uri="{9D8B030D-6E8A-4147-A177-3AD203B41FA5}">
                      <a16:colId xmlns:a16="http://schemas.microsoft.com/office/drawing/2014/main" val="1779781549"/>
                    </a:ext>
                  </a:extLst>
                </a:gridCol>
              </a:tblGrid>
              <a:tr h="958282">
                <a:tc>
                  <a:txBody>
                    <a:bodyPr/>
                    <a:lstStyle/>
                    <a:p>
                      <a:endParaRPr lang="en-US" dirty="0"/>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754544336"/>
                  </a:ext>
                </a:extLst>
              </a:tr>
              <a:tr h="958282">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3433313"/>
                  </a:ext>
                </a:extLst>
              </a:tr>
              <a:tr h="958282">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250794417"/>
                  </a:ext>
                </a:extLst>
              </a:tr>
              <a:tr h="958282">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2286016351"/>
                  </a:ext>
                </a:extLst>
              </a:tr>
            </a:tbl>
          </a:graphicData>
        </a:graphic>
      </p:graphicFrame>
      <p:cxnSp>
        <p:nvCxnSpPr>
          <p:cNvPr id="15" name="Straight Connector 14">
            <a:extLst>
              <a:ext uri="{FF2B5EF4-FFF2-40B4-BE49-F238E27FC236}">
                <a16:creationId xmlns:a16="http://schemas.microsoft.com/office/drawing/2014/main" id="{83F357A6-1C8B-425D-B0AC-2B4EBC48AD7E}"/>
              </a:ext>
            </a:extLst>
          </p:cNvPr>
          <p:cNvCxnSpPr>
            <a:cxnSpLocks/>
          </p:cNvCxnSpPr>
          <p:nvPr/>
        </p:nvCxnSpPr>
        <p:spPr>
          <a:xfrm flipV="1">
            <a:off x="7968601" y="2594272"/>
            <a:ext cx="664596" cy="1"/>
          </a:xfrm>
          <a:prstGeom prst="line">
            <a:avLst/>
          </a:prstGeom>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522560-792B-4968-9793-B9EAB33458A9}"/>
              </a:ext>
            </a:extLst>
          </p:cNvPr>
          <p:cNvSpPr txBox="1"/>
          <p:nvPr/>
        </p:nvSpPr>
        <p:spPr>
          <a:xfrm>
            <a:off x="7830686" y="2299179"/>
            <a:ext cx="1794013" cy="261610"/>
          </a:xfrm>
          <a:prstGeom prst="rect">
            <a:avLst/>
          </a:prstGeom>
          <a:noFill/>
        </p:spPr>
        <p:txBody>
          <a:bodyPr wrap="square" rtlCol="0">
            <a:spAutoFit/>
          </a:bodyPr>
          <a:lstStyle/>
          <a:p>
            <a:r>
              <a:rPr lang="en-US" sz="1100" dirty="0"/>
              <a:t>W_N=2 pixels</a:t>
            </a:r>
          </a:p>
        </p:txBody>
      </p:sp>
      <p:cxnSp>
        <p:nvCxnSpPr>
          <p:cNvPr id="17" name="Straight Connector 16">
            <a:extLst>
              <a:ext uri="{FF2B5EF4-FFF2-40B4-BE49-F238E27FC236}">
                <a16:creationId xmlns:a16="http://schemas.microsoft.com/office/drawing/2014/main" id="{7D4AF513-C3AC-44A6-96CC-E70F33D5D316}"/>
              </a:ext>
            </a:extLst>
          </p:cNvPr>
          <p:cNvCxnSpPr>
            <a:cxnSpLocks/>
          </p:cNvCxnSpPr>
          <p:nvPr/>
        </p:nvCxnSpPr>
        <p:spPr>
          <a:xfrm>
            <a:off x="7849836" y="2771992"/>
            <a:ext cx="0" cy="961282"/>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0ACC067A-1885-48C7-93B7-5C00A0A2198A}"/>
              </a:ext>
            </a:extLst>
          </p:cNvPr>
          <p:cNvSpPr txBox="1"/>
          <p:nvPr/>
        </p:nvSpPr>
        <p:spPr>
          <a:xfrm rot="16200000">
            <a:off x="6764374" y="2705462"/>
            <a:ext cx="1794013" cy="261610"/>
          </a:xfrm>
          <a:prstGeom prst="rect">
            <a:avLst/>
          </a:prstGeom>
          <a:noFill/>
        </p:spPr>
        <p:txBody>
          <a:bodyPr wrap="square" rtlCol="0">
            <a:spAutoFit/>
          </a:bodyPr>
          <a:lstStyle/>
          <a:p>
            <a:r>
              <a:rPr lang="en-US" sz="1100" dirty="0"/>
              <a:t>W_M=2 pixels</a:t>
            </a:r>
          </a:p>
        </p:txBody>
      </p:sp>
      <p:sp>
        <p:nvSpPr>
          <p:cNvPr id="11" name="Rectangle 10">
            <a:extLst>
              <a:ext uri="{FF2B5EF4-FFF2-40B4-BE49-F238E27FC236}">
                <a16:creationId xmlns:a16="http://schemas.microsoft.com/office/drawing/2014/main" id="{B7A3D31E-9526-4F44-9EFC-85BAAC71B719}"/>
              </a:ext>
            </a:extLst>
          </p:cNvPr>
          <p:cNvSpPr/>
          <p:nvPr/>
        </p:nvSpPr>
        <p:spPr>
          <a:xfrm>
            <a:off x="7968601" y="2771991"/>
            <a:ext cx="2644940" cy="96128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50000"/>
                  </a:schemeClr>
                </a:solidFill>
              </a:rPr>
              <a:t>4 rounds</a:t>
            </a:r>
          </a:p>
        </p:txBody>
      </p:sp>
      <p:sp>
        <p:nvSpPr>
          <p:cNvPr id="19" name="Rectangle 18">
            <a:extLst>
              <a:ext uri="{FF2B5EF4-FFF2-40B4-BE49-F238E27FC236}">
                <a16:creationId xmlns:a16="http://schemas.microsoft.com/office/drawing/2014/main" id="{7083D0D2-3AD4-4053-B8FE-AA9AD875C4F4}"/>
              </a:ext>
            </a:extLst>
          </p:cNvPr>
          <p:cNvSpPr/>
          <p:nvPr/>
        </p:nvSpPr>
        <p:spPr>
          <a:xfrm>
            <a:off x="7968601" y="2771990"/>
            <a:ext cx="664590" cy="381799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50000"/>
                  </a:schemeClr>
                </a:solidFill>
              </a:rPr>
              <a:t>4 rounds</a:t>
            </a:r>
          </a:p>
        </p:txBody>
      </p:sp>
    </p:spTree>
    <p:extLst>
      <p:ext uri="{BB962C8B-B14F-4D97-AF65-F5344CB8AC3E}">
        <p14:creationId xmlns:p14="http://schemas.microsoft.com/office/powerpoint/2010/main" val="112094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A025-55B3-4508-9020-C9654F8AE8A6}"/>
              </a:ext>
            </a:extLst>
          </p:cNvPr>
          <p:cNvSpPr>
            <a:spLocks noGrp="1"/>
          </p:cNvSpPr>
          <p:nvPr>
            <p:ph type="title"/>
          </p:nvPr>
        </p:nvSpPr>
        <p:spPr>
          <a:xfrm>
            <a:off x="670359" y="-108846"/>
            <a:ext cx="9905998" cy="1478570"/>
          </a:xfrm>
        </p:spPr>
        <p:txBody>
          <a:bodyPr/>
          <a:lstStyle/>
          <a:p>
            <a:r>
              <a:rPr lang="en-US" dirty="0"/>
              <a:t>Puzzle example 2</a:t>
            </a:r>
          </a:p>
        </p:txBody>
      </p:sp>
      <p:pic>
        <p:nvPicPr>
          <p:cNvPr id="5" name="Content Placeholder 4">
            <a:extLst>
              <a:ext uri="{FF2B5EF4-FFF2-40B4-BE49-F238E27FC236}">
                <a16:creationId xmlns:a16="http://schemas.microsoft.com/office/drawing/2014/main" id="{041BF616-0FAD-4F62-8C52-7BD6D548F392}"/>
              </a:ext>
            </a:extLst>
          </p:cNvPr>
          <p:cNvPicPr>
            <a:picLocks noGrp="1" noChangeAspect="1"/>
          </p:cNvPicPr>
          <p:nvPr>
            <p:ph idx="1"/>
          </p:nvPr>
        </p:nvPicPr>
        <p:blipFill>
          <a:blip r:embed="rId2"/>
          <a:stretch>
            <a:fillRect/>
          </a:stretch>
        </p:blipFill>
        <p:spPr>
          <a:xfrm>
            <a:off x="2008186" y="1596517"/>
            <a:ext cx="3014084" cy="4375283"/>
          </a:xfrm>
        </p:spPr>
      </p:pic>
      <p:graphicFrame>
        <p:nvGraphicFramePr>
          <p:cNvPr id="6" name="Table 5">
            <a:extLst>
              <a:ext uri="{FF2B5EF4-FFF2-40B4-BE49-F238E27FC236}">
                <a16:creationId xmlns:a16="http://schemas.microsoft.com/office/drawing/2014/main" id="{0C336555-EFDF-4E34-BB9E-B044EF69B00E}"/>
              </a:ext>
            </a:extLst>
          </p:cNvPr>
          <p:cNvGraphicFramePr>
            <a:graphicFrameLocks noGrp="1"/>
          </p:cNvGraphicFramePr>
          <p:nvPr>
            <p:extLst>
              <p:ext uri="{D42A27DB-BD31-4B8C-83A1-F6EECF244321}">
                <p14:modId xmlns:p14="http://schemas.microsoft.com/office/powerpoint/2010/main" val="2202973898"/>
              </p:ext>
            </p:extLst>
          </p:nvPr>
        </p:nvGraphicFramePr>
        <p:xfrm>
          <a:off x="2008186" y="1576551"/>
          <a:ext cx="3014091" cy="4404056"/>
        </p:xfrm>
        <a:graphic>
          <a:graphicData uri="http://schemas.openxmlformats.org/drawingml/2006/table">
            <a:tbl>
              <a:tblPr>
                <a:tableStyleId>{D7AC3CCA-C797-4891-BE02-D94E43425B78}</a:tableStyleId>
              </a:tblPr>
              <a:tblGrid>
                <a:gridCol w="334899">
                  <a:extLst>
                    <a:ext uri="{9D8B030D-6E8A-4147-A177-3AD203B41FA5}">
                      <a16:colId xmlns:a16="http://schemas.microsoft.com/office/drawing/2014/main" val="2840748986"/>
                    </a:ext>
                  </a:extLst>
                </a:gridCol>
                <a:gridCol w="334899">
                  <a:extLst>
                    <a:ext uri="{9D8B030D-6E8A-4147-A177-3AD203B41FA5}">
                      <a16:colId xmlns:a16="http://schemas.microsoft.com/office/drawing/2014/main" val="3254176338"/>
                    </a:ext>
                  </a:extLst>
                </a:gridCol>
                <a:gridCol w="334899">
                  <a:extLst>
                    <a:ext uri="{9D8B030D-6E8A-4147-A177-3AD203B41FA5}">
                      <a16:colId xmlns:a16="http://schemas.microsoft.com/office/drawing/2014/main" val="2336773845"/>
                    </a:ext>
                  </a:extLst>
                </a:gridCol>
                <a:gridCol w="334899">
                  <a:extLst>
                    <a:ext uri="{9D8B030D-6E8A-4147-A177-3AD203B41FA5}">
                      <a16:colId xmlns:a16="http://schemas.microsoft.com/office/drawing/2014/main" val="207297997"/>
                    </a:ext>
                  </a:extLst>
                </a:gridCol>
                <a:gridCol w="334899">
                  <a:extLst>
                    <a:ext uri="{9D8B030D-6E8A-4147-A177-3AD203B41FA5}">
                      <a16:colId xmlns:a16="http://schemas.microsoft.com/office/drawing/2014/main" val="1115729372"/>
                    </a:ext>
                  </a:extLst>
                </a:gridCol>
                <a:gridCol w="334899">
                  <a:extLst>
                    <a:ext uri="{9D8B030D-6E8A-4147-A177-3AD203B41FA5}">
                      <a16:colId xmlns:a16="http://schemas.microsoft.com/office/drawing/2014/main" val="1226680997"/>
                    </a:ext>
                  </a:extLst>
                </a:gridCol>
                <a:gridCol w="334899">
                  <a:extLst>
                    <a:ext uri="{9D8B030D-6E8A-4147-A177-3AD203B41FA5}">
                      <a16:colId xmlns:a16="http://schemas.microsoft.com/office/drawing/2014/main" val="4223534976"/>
                    </a:ext>
                  </a:extLst>
                </a:gridCol>
                <a:gridCol w="334899">
                  <a:extLst>
                    <a:ext uri="{9D8B030D-6E8A-4147-A177-3AD203B41FA5}">
                      <a16:colId xmlns:a16="http://schemas.microsoft.com/office/drawing/2014/main" val="1232472969"/>
                    </a:ext>
                  </a:extLst>
                </a:gridCol>
                <a:gridCol w="334899">
                  <a:extLst>
                    <a:ext uri="{9D8B030D-6E8A-4147-A177-3AD203B41FA5}">
                      <a16:colId xmlns:a16="http://schemas.microsoft.com/office/drawing/2014/main" val="225628950"/>
                    </a:ext>
                  </a:extLst>
                </a:gridCol>
              </a:tblGrid>
              <a:tr h="550507">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3592222452"/>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112445609"/>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1302127345"/>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170747798"/>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3485592429"/>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1551873605"/>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97426384"/>
                  </a:ext>
                </a:extLst>
              </a:tr>
              <a:tr h="550507">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897468642"/>
                  </a:ext>
                </a:extLst>
              </a:tr>
            </a:tbl>
          </a:graphicData>
        </a:graphic>
      </p:graphicFrame>
      <p:cxnSp>
        <p:nvCxnSpPr>
          <p:cNvPr id="8" name="Straight Connector 7">
            <a:extLst>
              <a:ext uri="{FF2B5EF4-FFF2-40B4-BE49-F238E27FC236}">
                <a16:creationId xmlns:a16="http://schemas.microsoft.com/office/drawing/2014/main" id="{6F409EEB-1E37-4E70-B2C1-D52BE2A04E1A}"/>
              </a:ext>
            </a:extLst>
          </p:cNvPr>
          <p:cNvCxnSpPr>
            <a:cxnSpLocks/>
          </p:cNvCxnSpPr>
          <p:nvPr/>
        </p:nvCxnSpPr>
        <p:spPr>
          <a:xfrm flipV="1">
            <a:off x="2008190" y="1406237"/>
            <a:ext cx="3014080" cy="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6CAD608-B24C-4EAD-BEE0-E7BF677E98F4}"/>
              </a:ext>
            </a:extLst>
          </p:cNvPr>
          <p:cNvCxnSpPr>
            <a:cxnSpLocks/>
          </p:cNvCxnSpPr>
          <p:nvPr/>
        </p:nvCxnSpPr>
        <p:spPr>
          <a:xfrm>
            <a:off x="1675681" y="1629565"/>
            <a:ext cx="0" cy="4459508"/>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50651A0A-C3BA-43D1-8BDF-073FF9C03040}"/>
              </a:ext>
            </a:extLst>
          </p:cNvPr>
          <p:cNvSpPr txBox="1"/>
          <p:nvPr/>
        </p:nvSpPr>
        <p:spPr>
          <a:xfrm>
            <a:off x="2784675" y="1000392"/>
            <a:ext cx="1794013" cy="369332"/>
          </a:xfrm>
          <a:prstGeom prst="rect">
            <a:avLst/>
          </a:prstGeom>
          <a:noFill/>
        </p:spPr>
        <p:txBody>
          <a:bodyPr wrap="square" rtlCol="0">
            <a:spAutoFit/>
          </a:bodyPr>
          <a:lstStyle/>
          <a:p>
            <a:r>
              <a:rPr lang="en-US" dirty="0"/>
              <a:t>N=9 pixels</a:t>
            </a:r>
          </a:p>
        </p:txBody>
      </p:sp>
      <p:sp>
        <p:nvSpPr>
          <p:cNvPr id="13" name="TextBox 12">
            <a:extLst>
              <a:ext uri="{FF2B5EF4-FFF2-40B4-BE49-F238E27FC236}">
                <a16:creationId xmlns:a16="http://schemas.microsoft.com/office/drawing/2014/main" id="{32651662-2581-45F9-AD9C-2FFBF279A9F8}"/>
              </a:ext>
            </a:extLst>
          </p:cNvPr>
          <p:cNvSpPr txBox="1"/>
          <p:nvPr/>
        </p:nvSpPr>
        <p:spPr>
          <a:xfrm rot="16200000">
            <a:off x="508602" y="3403487"/>
            <a:ext cx="1632323" cy="369332"/>
          </a:xfrm>
          <a:prstGeom prst="rect">
            <a:avLst/>
          </a:prstGeom>
          <a:noFill/>
        </p:spPr>
        <p:txBody>
          <a:bodyPr wrap="square" rtlCol="0">
            <a:spAutoFit/>
          </a:bodyPr>
          <a:lstStyle/>
          <a:p>
            <a:r>
              <a:rPr lang="en-US" dirty="0"/>
              <a:t>M=8 pixels</a:t>
            </a:r>
          </a:p>
        </p:txBody>
      </p:sp>
      <p:sp>
        <p:nvSpPr>
          <p:cNvPr id="14" name="Content Placeholder 2">
            <a:extLst>
              <a:ext uri="{FF2B5EF4-FFF2-40B4-BE49-F238E27FC236}">
                <a16:creationId xmlns:a16="http://schemas.microsoft.com/office/drawing/2014/main" id="{6816BCC2-811D-498D-8EFD-BECC69180107}"/>
              </a:ext>
            </a:extLst>
          </p:cNvPr>
          <p:cNvSpPr txBox="1">
            <a:spLocks/>
          </p:cNvSpPr>
          <p:nvPr/>
        </p:nvSpPr>
        <p:spPr>
          <a:xfrm>
            <a:off x="5354774" y="242444"/>
            <a:ext cx="6530588" cy="200199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t>-Working with height 8/2=4/2=2</a:t>
            </a:r>
          </a:p>
          <a:p>
            <a:pPr marL="0" indent="0" algn="just">
              <a:buNone/>
            </a:pPr>
            <a:r>
              <a:rPr lang="en-US" dirty="0"/>
              <a:t>This means 4 rounds in rows with window height of 2 pixels</a:t>
            </a:r>
          </a:p>
          <a:p>
            <a:pPr marL="0" indent="0" algn="just">
              <a:buNone/>
            </a:pPr>
            <a:r>
              <a:rPr lang="en-US" dirty="0"/>
              <a:t>-Working with width (9-1)/2=4/2=2</a:t>
            </a:r>
          </a:p>
          <a:p>
            <a:pPr marL="0" indent="0" algn="just">
              <a:buNone/>
            </a:pPr>
            <a:r>
              <a:rPr lang="en-US" dirty="0"/>
              <a:t>This means 4 rounds in rows with window width of 2 pixels, but we have one column as a remaining. </a:t>
            </a:r>
          </a:p>
        </p:txBody>
      </p:sp>
      <p:pic>
        <p:nvPicPr>
          <p:cNvPr id="10" name="Content Placeholder 4">
            <a:extLst>
              <a:ext uri="{FF2B5EF4-FFF2-40B4-BE49-F238E27FC236}">
                <a16:creationId xmlns:a16="http://schemas.microsoft.com/office/drawing/2014/main" id="{C8003242-AB70-4172-A275-F4A7EF6F6973}"/>
              </a:ext>
            </a:extLst>
          </p:cNvPr>
          <p:cNvPicPr>
            <a:picLocks noChangeAspect="1"/>
          </p:cNvPicPr>
          <p:nvPr/>
        </p:nvPicPr>
        <p:blipFill>
          <a:blip r:embed="rId2"/>
          <a:stretch>
            <a:fillRect/>
          </a:stretch>
        </p:blipFill>
        <p:spPr>
          <a:xfrm>
            <a:off x="7968601" y="2750550"/>
            <a:ext cx="2815014" cy="3839434"/>
          </a:xfrm>
          <a:prstGeom prst="rect">
            <a:avLst/>
          </a:prstGeom>
        </p:spPr>
      </p:pic>
      <p:graphicFrame>
        <p:nvGraphicFramePr>
          <p:cNvPr id="3" name="Table 2">
            <a:extLst>
              <a:ext uri="{FF2B5EF4-FFF2-40B4-BE49-F238E27FC236}">
                <a16:creationId xmlns:a16="http://schemas.microsoft.com/office/drawing/2014/main" id="{153A7B3E-B361-4648-8E95-499D0EC524E8}"/>
              </a:ext>
            </a:extLst>
          </p:cNvPr>
          <p:cNvGraphicFramePr>
            <a:graphicFrameLocks noGrp="1"/>
          </p:cNvGraphicFramePr>
          <p:nvPr>
            <p:extLst>
              <p:ext uri="{D42A27DB-BD31-4B8C-83A1-F6EECF244321}">
                <p14:modId xmlns:p14="http://schemas.microsoft.com/office/powerpoint/2010/main" val="2856641815"/>
              </p:ext>
            </p:extLst>
          </p:nvPr>
        </p:nvGraphicFramePr>
        <p:xfrm>
          <a:off x="7968601" y="2771991"/>
          <a:ext cx="2644939" cy="3833128"/>
        </p:xfrm>
        <a:graphic>
          <a:graphicData uri="http://schemas.openxmlformats.org/drawingml/2006/table">
            <a:tbl>
              <a:tblPr>
                <a:tableStyleId>{D7AC3CCA-C797-4891-BE02-D94E43425B78}</a:tableStyleId>
              </a:tblPr>
              <a:tblGrid>
                <a:gridCol w="784242">
                  <a:extLst>
                    <a:ext uri="{9D8B030D-6E8A-4147-A177-3AD203B41FA5}">
                      <a16:colId xmlns:a16="http://schemas.microsoft.com/office/drawing/2014/main" val="1662156768"/>
                    </a:ext>
                  </a:extLst>
                </a:gridCol>
                <a:gridCol w="630793">
                  <a:extLst>
                    <a:ext uri="{9D8B030D-6E8A-4147-A177-3AD203B41FA5}">
                      <a16:colId xmlns:a16="http://schemas.microsoft.com/office/drawing/2014/main" val="1367171062"/>
                    </a:ext>
                  </a:extLst>
                </a:gridCol>
                <a:gridCol w="674764">
                  <a:extLst>
                    <a:ext uri="{9D8B030D-6E8A-4147-A177-3AD203B41FA5}">
                      <a16:colId xmlns:a16="http://schemas.microsoft.com/office/drawing/2014/main" val="4096544517"/>
                    </a:ext>
                  </a:extLst>
                </a:gridCol>
                <a:gridCol w="555140">
                  <a:extLst>
                    <a:ext uri="{9D8B030D-6E8A-4147-A177-3AD203B41FA5}">
                      <a16:colId xmlns:a16="http://schemas.microsoft.com/office/drawing/2014/main" val="1779781549"/>
                    </a:ext>
                  </a:extLst>
                </a:gridCol>
              </a:tblGrid>
              <a:tr h="958282">
                <a:tc>
                  <a:txBody>
                    <a:bodyPr/>
                    <a:lstStyle/>
                    <a:p>
                      <a:endParaRPr lang="en-US" dirty="0"/>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754544336"/>
                  </a:ext>
                </a:extLst>
              </a:tr>
              <a:tr h="958282">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3433313"/>
                  </a:ext>
                </a:extLst>
              </a:tr>
              <a:tr h="958282">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250794417"/>
                  </a:ext>
                </a:extLst>
              </a:tr>
              <a:tr h="958282">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2286016351"/>
                  </a:ext>
                </a:extLst>
              </a:tr>
            </a:tbl>
          </a:graphicData>
        </a:graphic>
      </p:graphicFrame>
      <p:cxnSp>
        <p:nvCxnSpPr>
          <p:cNvPr id="15" name="Straight Connector 14">
            <a:extLst>
              <a:ext uri="{FF2B5EF4-FFF2-40B4-BE49-F238E27FC236}">
                <a16:creationId xmlns:a16="http://schemas.microsoft.com/office/drawing/2014/main" id="{83F357A6-1C8B-425D-B0AC-2B4EBC48AD7E}"/>
              </a:ext>
            </a:extLst>
          </p:cNvPr>
          <p:cNvCxnSpPr>
            <a:cxnSpLocks/>
          </p:cNvCxnSpPr>
          <p:nvPr/>
        </p:nvCxnSpPr>
        <p:spPr>
          <a:xfrm flipV="1">
            <a:off x="7968601" y="2594272"/>
            <a:ext cx="664596" cy="1"/>
          </a:xfrm>
          <a:prstGeom prst="line">
            <a:avLst/>
          </a:prstGeom>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B4522560-792B-4968-9793-B9EAB33458A9}"/>
              </a:ext>
            </a:extLst>
          </p:cNvPr>
          <p:cNvSpPr txBox="1"/>
          <p:nvPr/>
        </p:nvSpPr>
        <p:spPr>
          <a:xfrm>
            <a:off x="7830686" y="2299179"/>
            <a:ext cx="1794013" cy="261610"/>
          </a:xfrm>
          <a:prstGeom prst="rect">
            <a:avLst/>
          </a:prstGeom>
          <a:noFill/>
        </p:spPr>
        <p:txBody>
          <a:bodyPr wrap="square" rtlCol="0">
            <a:spAutoFit/>
          </a:bodyPr>
          <a:lstStyle/>
          <a:p>
            <a:r>
              <a:rPr lang="en-US" sz="1100" dirty="0"/>
              <a:t>W_N=2 pixels</a:t>
            </a:r>
          </a:p>
        </p:txBody>
      </p:sp>
      <p:cxnSp>
        <p:nvCxnSpPr>
          <p:cNvPr id="17" name="Straight Connector 16">
            <a:extLst>
              <a:ext uri="{FF2B5EF4-FFF2-40B4-BE49-F238E27FC236}">
                <a16:creationId xmlns:a16="http://schemas.microsoft.com/office/drawing/2014/main" id="{7D4AF513-C3AC-44A6-96CC-E70F33D5D316}"/>
              </a:ext>
            </a:extLst>
          </p:cNvPr>
          <p:cNvCxnSpPr>
            <a:cxnSpLocks/>
          </p:cNvCxnSpPr>
          <p:nvPr/>
        </p:nvCxnSpPr>
        <p:spPr>
          <a:xfrm>
            <a:off x="7849836" y="2771992"/>
            <a:ext cx="0" cy="961282"/>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0ACC067A-1885-48C7-93B7-5C00A0A2198A}"/>
              </a:ext>
            </a:extLst>
          </p:cNvPr>
          <p:cNvSpPr txBox="1"/>
          <p:nvPr/>
        </p:nvSpPr>
        <p:spPr>
          <a:xfrm rot="16200000">
            <a:off x="6764374" y="2705462"/>
            <a:ext cx="1794013" cy="261610"/>
          </a:xfrm>
          <a:prstGeom prst="rect">
            <a:avLst/>
          </a:prstGeom>
          <a:noFill/>
        </p:spPr>
        <p:txBody>
          <a:bodyPr wrap="square" rtlCol="0">
            <a:spAutoFit/>
          </a:bodyPr>
          <a:lstStyle/>
          <a:p>
            <a:r>
              <a:rPr lang="en-US" sz="1100" dirty="0"/>
              <a:t>W_M=2 pixels</a:t>
            </a:r>
          </a:p>
        </p:txBody>
      </p:sp>
      <p:sp>
        <p:nvSpPr>
          <p:cNvPr id="11" name="Rectangle 10">
            <a:extLst>
              <a:ext uri="{FF2B5EF4-FFF2-40B4-BE49-F238E27FC236}">
                <a16:creationId xmlns:a16="http://schemas.microsoft.com/office/drawing/2014/main" id="{B7A3D31E-9526-4F44-9EFC-85BAAC71B719}"/>
              </a:ext>
            </a:extLst>
          </p:cNvPr>
          <p:cNvSpPr/>
          <p:nvPr/>
        </p:nvSpPr>
        <p:spPr>
          <a:xfrm>
            <a:off x="7968601" y="2771991"/>
            <a:ext cx="2644940" cy="96128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50000"/>
                  </a:schemeClr>
                </a:solidFill>
              </a:rPr>
              <a:t>4 rounds</a:t>
            </a:r>
          </a:p>
        </p:txBody>
      </p:sp>
      <p:sp>
        <p:nvSpPr>
          <p:cNvPr id="19" name="Rectangle 18">
            <a:extLst>
              <a:ext uri="{FF2B5EF4-FFF2-40B4-BE49-F238E27FC236}">
                <a16:creationId xmlns:a16="http://schemas.microsoft.com/office/drawing/2014/main" id="{7083D0D2-3AD4-4053-B8FE-AA9AD875C4F4}"/>
              </a:ext>
            </a:extLst>
          </p:cNvPr>
          <p:cNvSpPr/>
          <p:nvPr/>
        </p:nvSpPr>
        <p:spPr>
          <a:xfrm>
            <a:off x="7968601" y="2771990"/>
            <a:ext cx="664590" cy="381799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2">
                    <a:lumMod val="50000"/>
                  </a:schemeClr>
                </a:solidFill>
              </a:rPr>
              <a:t>4 rounds</a:t>
            </a:r>
          </a:p>
        </p:txBody>
      </p:sp>
      <p:sp>
        <p:nvSpPr>
          <p:cNvPr id="4" name="Rectangle 3">
            <a:extLst>
              <a:ext uri="{FF2B5EF4-FFF2-40B4-BE49-F238E27FC236}">
                <a16:creationId xmlns:a16="http://schemas.microsoft.com/office/drawing/2014/main" id="{18EECD5E-299F-4E7B-B724-F9F54F5CE133}"/>
              </a:ext>
            </a:extLst>
          </p:cNvPr>
          <p:cNvSpPr/>
          <p:nvPr/>
        </p:nvSpPr>
        <p:spPr>
          <a:xfrm>
            <a:off x="10613540" y="2699057"/>
            <a:ext cx="176406" cy="3916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F4340F-892C-421A-9065-BE6CC8C69F0D}"/>
              </a:ext>
            </a:extLst>
          </p:cNvPr>
          <p:cNvSpPr txBox="1"/>
          <p:nvPr/>
        </p:nvSpPr>
        <p:spPr>
          <a:xfrm rot="5400000">
            <a:off x="10129890" y="4770704"/>
            <a:ext cx="1844026" cy="369332"/>
          </a:xfrm>
          <a:prstGeom prst="rect">
            <a:avLst/>
          </a:prstGeom>
          <a:noFill/>
        </p:spPr>
        <p:txBody>
          <a:bodyPr wrap="square" rtlCol="0">
            <a:spAutoFit/>
          </a:bodyPr>
          <a:lstStyle/>
          <a:p>
            <a:r>
              <a:rPr lang="en-US" dirty="0"/>
              <a:t>Remaining column</a:t>
            </a:r>
          </a:p>
        </p:txBody>
      </p:sp>
    </p:spTree>
    <p:extLst>
      <p:ext uri="{BB962C8B-B14F-4D97-AF65-F5344CB8AC3E}">
        <p14:creationId xmlns:p14="http://schemas.microsoft.com/office/powerpoint/2010/main" val="225843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2B65-AD2F-48A0-A828-F325EF8ACCF1}"/>
              </a:ext>
            </a:extLst>
          </p:cNvPr>
          <p:cNvSpPr>
            <a:spLocks noGrp="1"/>
          </p:cNvSpPr>
          <p:nvPr>
            <p:ph type="title"/>
          </p:nvPr>
        </p:nvSpPr>
        <p:spPr>
          <a:xfrm>
            <a:off x="1229700" y="381076"/>
            <a:ext cx="9905998" cy="1478570"/>
          </a:xfrm>
        </p:spPr>
        <p:txBody>
          <a:bodyPr/>
          <a:lstStyle/>
          <a:p>
            <a:pPr algn="ctr"/>
            <a:r>
              <a:rPr lang="en-US" dirty="0"/>
              <a:t>Shuffling using a selected moving window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DE5494-B25D-49E1-ABF8-12B5D952ADCD}"/>
                  </a:ext>
                </a:extLst>
              </p:cNvPr>
              <p:cNvSpPr>
                <a:spLocks noGrp="1"/>
              </p:cNvSpPr>
              <p:nvPr>
                <p:ph idx="1"/>
              </p:nvPr>
            </p:nvSpPr>
            <p:spPr>
              <a:xfrm>
                <a:off x="1051472" y="1596779"/>
                <a:ext cx="10413212" cy="4148175"/>
              </a:xfrm>
            </p:spPr>
            <p:txBody>
              <a:bodyPr/>
              <a:lstStyle/>
              <a:p>
                <a:pPr marL="0" indent="0">
                  <a:buNone/>
                </a:pPr>
                <a:r>
                  <a:rPr lang="en-US" dirty="0"/>
                  <a:t>Two different chaotic maps, the first one the original logistic map and the second one a variation of the logistic map called the logistic- sine wave will be used to generate new random positions. The equations will be showed:</a:t>
                </a:r>
              </a:p>
              <a:p>
                <a:pPr marL="0" indent="0">
                  <a:buNone/>
                </a:pPr>
                <a:r>
                  <a:rPr lang="en-US" dirty="0"/>
                  <a:t>Logistic Map</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r>
                          <a:rPr lang="en-US">
                            <a:latin typeface="Cambria Math" panose="02040503050406030204" pitchFamily="18" charset="0"/>
                          </a:rPr>
                          <m:t>+1</m:t>
                        </m:r>
                      </m:sub>
                    </m:sSub>
                    <m:r>
                      <a:rPr lang="en-US">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oMath>
                </a14:m>
                <a:r>
                  <a:rPr lang="en-US" dirty="0"/>
                  <a:t>(</a:t>
                </a:r>
                <a14:m>
                  <m:oMath xmlns:m="http://schemas.openxmlformats.org/officeDocument/2006/math">
                    <m:r>
                      <a:rPr lang="en-US">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oMath>
                </a14:m>
                <a:r>
                  <a:rPr lang="en-US" dirty="0"/>
                  <a:t>) </a:t>
                </a:r>
              </a:p>
              <a:p>
                <a:pPr marL="0" indent="0">
                  <a:buNone/>
                </a:pPr>
                <a:r>
                  <a:rPr lang="en-US" dirty="0"/>
                  <a:t>Logistic sine wave</a:t>
                </a:r>
              </a:p>
              <a:p>
                <a:pPr marL="0" indent="0">
                  <a:buNone/>
                </a:pPr>
                <a:r>
                  <a:rPr lang="en-US" dirty="0"/>
                  <a:t>IC’s will be generated at the first stage for using in the logistic map and generating all new random numbers in order to be used in columns,  Logistic sine wave just will be used to generate a new initial condition to be used in the next  row.</a:t>
                </a:r>
              </a:p>
              <a:p>
                <a:pPr marL="0" indent="0">
                  <a:buNone/>
                </a:pPr>
                <a:endParaRPr lang="en-US" dirty="0"/>
              </a:p>
            </p:txBody>
          </p:sp>
        </mc:Choice>
        <mc:Fallback>
          <p:sp>
            <p:nvSpPr>
              <p:cNvPr id="3" name="Content Placeholder 2">
                <a:extLst>
                  <a:ext uri="{FF2B5EF4-FFF2-40B4-BE49-F238E27FC236}">
                    <a16:creationId xmlns:a16="http://schemas.microsoft.com/office/drawing/2014/main" id="{3EDE5494-B25D-49E1-ABF8-12B5D952ADCD}"/>
                  </a:ext>
                </a:extLst>
              </p:cNvPr>
              <p:cNvSpPr>
                <a:spLocks noGrp="1" noRot="1" noChangeAspect="1" noMove="1" noResize="1" noEditPoints="1" noAdjustHandles="1" noChangeArrowheads="1" noChangeShapeType="1" noTextEdit="1"/>
              </p:cNvSpPr>
              <p:nvPr>
                <p:ph idx="1"/>
              </p:nvPr>
            </p:nvSpPr>
            <p:spPr>
              <a:xfrm>
                <a:off x="1051472" y="1596779"/>
                <a:ext cx="10413212" cy="4148175"/>
              </a:xfrm>
              <a:blipFill>
                <a:blip r:embed="rId2"/>
                <a:stretch>
                  <a:fillRect l="-878" t="-147" r="-2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FEF61A0-DBF6-47E6-8EC9-86DD4D6E9B5A}"/>
                  </a:ext>
                </a:extLst>
              </p:cNvPr>
              <p:cNvSpPr/>
              <p:nvPr/>
            </p:nvSpPr>
            <p:spPr>
              <a:xfrm>
                <a:off x="2805491" y="3670866"/>
                <a:ext cx="727813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𝑛</m:t>
                              </m:r>
                              <m:r>
                                <a:rPr lang="en-US" i="0">
                                  <a:latin typeface="Cambria Math" panose="02040503050406030204" pitchFamily="18" charset="0"/>
                                </a:rPr>
                                <m:t>+1</m:t>
                              </m:r>
                            </m:sub>
                          </m:sSub>
                          <m:r>
                            <a:rPr lang="en-US" i="0">
                              <a:latin typeface="Cambria Math" panose="02040503050406030204" pitchFamily="18" charset="0"/>
                            </a:rPr>
                            <m:t>=</m:t>
                          </m:r>
                          <m:r>
                            <a:rPr lang="en-US" i="1">
                              <a:latin typeface="Cambria Math" panose="02040503050406030204" pitchFamily="18" charset="0"/>
                            </a:rPr>
                            <m:t>𝐿𝑆𝑆</m:t>
                          </m:r>
                          <m:d>
                            <m:dPr>
                              <m:ctrlPr>
                                <a:rPr lang="en-US" i="1">
                                  <a:latin typeface="Cambria Math" panose="02040503050406030204" pitchFamily="18" charset="0"/>
                                </a:rPr>
                              </m:ctrlPr>
                            </m:dPr>
                            <m:e>
                              <m:r>
                                <a:rPr lang="en-US" i="1">
                                  <a:latin typeface="Cambria Math" panose="02040503050406030204" pitchFamily="18" charset="0"/>
                                </a:rPr>
                                <m:t>𝑟</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e>
                          </m:d>
                          <m:r>
                            <a:rPr lang="en-US" i="0">
                              <a:latin typeface="Cambria Math" panose="02040503050406030204" pitchFamily="18" charset="0"/>
                            </a:rPr>
                            <m:t>=(</m:t>
                          </m:r>
                          <m:r>
                            <a:rPr lang="en-US" i="1">
                              <a:latin typeface="Cambria Math" panose="02040503050406030204" pitchFamily="18" charset="0"/>
                            </a:rPr>
                            <m:t>𝑟</m:t>
                          </m:r>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𝑛</m:t>
                                  </m:r>
                                </m:sub>
                              </m:sSub>
                            </m:e>
                          </m:d>
                          <m:r>
                            <a:rPr lang="en-US" i="0">
                              <a:latin typeface="Cambria Math" panose="02040503050406030204" pitchFamily="18" charset="0"/>
                            </a:rPr>
                            <m:t>+(4−</m:t>
                          </m:r>
                          <m:r>
                            <a:rPr lang="en-US" i="1">
                              <a:latin typeface="Cambria Math" panose="02040503050406030204" pitchFamily="18" charset="0"/>
                            </a:rPr>
                            <m:t>𝑟</m:t>
                          </m:r>
                          <m:r>
                            <a:rPr lang="en-US" i="0">
                              <a:latin typeface="Cambria Math" panose="02040503050406030204" pitchFamily="18" charset="0"/>
                            </a:rPr>
                            <m:t>)</m:t>
                          </m:r>
                          <m:r>
                            <m:rPr>
                              <m:sty m:val="p"/>
                            </m:rPr>
                            <a:rPr lang="en-US" i="0">
                              <a:latin typeface="Cambria Math" panose="02040503050406030204" pitchFamily="18" charset="0"/>
                            </a:rPr>
                            <m:t>si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𝜋</m:t>
                          </m:r>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𝑛</m:t>
                              </m:r>
                            </m:sub>
                          </m:sSub>
                          <m:f>
                            <m:fPr>
                              <m:type m:val="lin"/>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4</m:t>
                              </m:r>
                            </m:den>
                          </m:f>
                        </m:e>
                      </m:d>
                    </m:oMath>
                  </m:oMathPara>
                </a14:m>
                <a:endParaRPr lang="en-US" dirty="0"/>
              </a:p>
            </p:txBody>
          </p:sp>
        </mc:Choice>
        <mc:Fallback>
          <p:sp>
            <p:nvSpPr>
              <p:cNvPr id="4" name="Rectangle 3">
                <a:extLst>
                  <a:ext uri="{FF2B5EF4-FFF2-40B4-BE49-F238E27FC236}">
                    <a16:creationId xmlns:a16="http://schemas.microsoft.com/office/drawing/2014/main" id="{1FEF61A0-DBF6-47E6-8EC9-86DD4D6E9B5A}"/>
                  </a:ext>
                </a:extLst>
              </p:cNvPr>
              <p:cNvSpPr>
                <a:spLocks noRot="1" noChangeAspect="1" noMove="1" noResize="1" noEditPoints="1" noAdjustHandles="1" noChangeArrowheads="1" noChangeShapeType="1" noTextEdit="1"/>
              </p:cNvSpPr>
              <p:nvPr/>
            </p:nvSpPr>
            <p:spPr>
              <a:xfrm>
                <a:off x="2805491" y="3670866"/>
                <a:ext cx="7278133" cy="369332"/>
              </a:xfrm>
              <a:prstGeom prst="rect">
                <a:avLst/>
              </a:prstGeom>
              <a:blipFill>
                <a:blip r:embed="rId3"/>
                <a:stretch>
                  <a:fillRect t="-119672" b="-18360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46C5CEF5-2864-4BBD-B964-F3C33D22224E}"/>
              </a:ext>
            </a:extLst>
          </p:cNvPr>
          <p:cNvSpPr txBox="1">
            <a:spLocks/>
          </p:cNvSpPr>
          <p:nvPr/>
        </p:nvSpPr>
        <p:spPr>
          <a:xfrm>
            <a:off x="1608083" y="80870"/>
            <a:ext cx="11419213" cy="121570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t>To relocate all pixels or bits in this work  the following method will be used:</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FD7BA23-7F6D-4D80-B1F5-F32C9090AF42}"/>
                  </a:ext>
                </a:extLst>
              </p:cNvPr>
              <p:cNvSpPr/>
              <p:nvPr/>
            </p:nvSpPr>
            <p:spPr>
              <a:xfrm>
                <a:off x="5177359" y="5939891"/>
                <a:ext cx="21213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r>
                            <a:rPr lang="en-US" i="0">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e>
                      </m:d>
                    </m:oMath>
                  </m:oMathPara>
                </a14:m>
                <a:endParaRPr lang="en-US" dirty="0"/>
              </a:p>
            </p:txBody>
          </p:sp>
        </mc:Choice>
        <mc:Fallback>
          <p:sp>
            <p:nvSpPr>
              <p:cNvPr id="7" name="Rectangle 6">
                <a:extLst>
                  <a:ext uri="{FF2B5EF4-FFF2-40B4-BE49-F238E27FC236}">
                    <a16:creationId xmlns:a16="http://schemas.microsoft.com/office/drawing/2014/main" id="{BFD7BA23-7F6D-4D80-B1F5-F32C9090AF42}"/>
                  </a:ext>
                </a:extLst>
              </p:cNvPr>
              <p:cNvSpPr>
                <a:spLocks noRot="1" noChangeAspect="1" noMove="1" noResize="1" noEditPoints="1" noAdjustHandles="1" noChangeArrowheads="1" noChangeShapeType="1" noTextEdit="1"/>
              </p:cNvSpPr>
              <p:nvPr/>
            </p:nvSpPr>
            <p:spPr>
              <a:xfrm>
                <a:off x="5177359" y="5939891"/>
                <a:ext cx="2121350" cy="369332"/>
              </a:xfrm>
              <a:prstGeom prst="rect">
                <a:avLst/>
              </a:prstGeom>
              <a:blipFill>
                <a:blip r:embed="rId4"/>
                <a:stretch>
                  <a:fillRect t="-119672" r="-23563" b="-183607"/>
                </a:stretch>
              </a:blipFill>
            </p:spPr>
            <p:txBody>
              <a:bodyPr/>
              <a:lstStyle/>
              <a:p>
                <a:r>
                  <a:rPr lang="en-US">
                    <a:noFill/>
                  </a:rPr>
                  <a:t> </a:t>
                </a:r>
              </a:p>
            </p:txBody>
          </p:sp>
        </mc:Fallback>
      </mc:AlternateContent>
    </p:spTree>
    <p:extLst>
      <p:ext uri="{BB962C8B-B14F-4D97-AF65-F5344CB8AC3E}">
        <p14:creationId xmlns:p14="http://schemas.microsoft.com/office/powerpoint/2010/main" val="658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C19B061-E7F7-4EA6-AC55-E635E0CC4E50}"/>
              </a:ext>
            </a:extLst>
          </p:cNvPr>
          <p:cNvGraphicFramePr>
            <a:graphicFrameLocks noGrp="1"/>
          </p:cNvGraphicFramePr>
          <p:nvPr>
            <p:extLst>
              <p:ext uri="{D42A27DB-BD31-4B8C-83A1-F6EECF244321}">
                <p14:modId xmlns:p14="http://schemas.microsoft.com/office/powerpoint/2010/main" val="683504270"/>
              </p:ext>
            </p:extLst>
          </p:nvPr>
        </p:nvGraphicFramePr>
        <p:xfrm>
          <a:off x="2869324" y="2947575"/>
          <a:ext cx="8753030" cy="3459530"/>
        </p:xfrm>
        <a:graphic>
          <a:graphicData uri="http://schemas.openxmlformats.org/drawingml/2006/table">
            <a:tbl>
              <a:tblPr firstRow="1" bandRow="1">
                <a:tableStyleId>{5C22544A-7EE6-4342-B048-85BDC9FD1C3A}</a:tableStyleId>
              </a:tblPr>
              <a:tblGrid>
                <a:gridCol w="378814">
                  <a:extLst>
                    <a:ext uri="{9D8B030D-6E8A-4147-A177-3AD203B41FA5}">
                      <a16:colId xmlns:a16="http://schemas.microsoft.com/office/drawing/2014/main" val="960843750"/>
                    </a:ext>
                  </a:extLst>
                </a:gridCol>
                <a:gridCol w="270136">
                  <a:extLst>
                    <a:ext uri="{9D8B030D-6E8A-4147-A177-3AD203B41FA5}">
                      <a16:colId xmlns:a16="http://schemas.microsoft.com/office/drawing/2014/main" val="411504439"/>
                    </a:ext>
                  </a:extLst>
                </a:gridCol>
                <a:gridCol w="270136">
                  <a:extLst>
                    <a:ext uri="{9D8B030D-6E8A-4147-A177-3AD203B41FA5}">
                      <a16:colId xmlns:a16="http://schemas.microsoft.com/office/drawing/2014/main" val="1493165764"/>
                    </a:ext>
                  </a:extLst>
                </a:gridCol>
                <a:gridCol w="270136">
                  <a:extLst>
                    <a:ext uri="{9D8B030D-6E8A-4147-A177-3AD203B41FA5}">
                      <a16:colId xmlns:a16="http://schemas.microsoft.com/office/drawing/2014/main" val="720407149"/>
                    </a:ext>
                  </a:extLst>
                </a:gridCol>
                <a:gridCol w="270136">
                  <a:extLst>
                    <a:ext uri="{9D8B030D-6E8A-4147-A177-3AD203B41FA5}">
                      <a16:colId xmlns:a16="http://schemas.microsoft.com/office/drawing/2014/main" val="4005347832"/>
                    </a:ext>
                  </a:extLst>
                </a:gridCol>
                <a:gridCol w="270136">
                  <a:extLst>
                    <a:ext uri="{9D8B030D-6E8A-4147-A177-3AD203B41FA5}">
                      <a16:colId xmlns:a16="http://schemas.microsoft.com/office/drawing/2014/main" val="1639772101"/>
                    </a:ext>
                  </a:extLst>
                </a:gridCol>
                <a:gridCol w="270136">
                  <a:extLst>
                    <a:ext uri="{9D8B030D-6E8A-4147-A177-3AD203B41FA5}">
                      <a16:colId xmlns:a16="http://schemas.microsoft.com/office/drawing/2014/main" val="4235014418"/>
                    </a:ext>
                  </a:extLst>
                </a:gridCol>
                <a:gridCol w="270136">
                  <a:extLst>
                    <a:ext uri="{9D8B030D-6E8A-4147-A177-3AD203B41FA5}">
                      <a16:colId xmlns:a16="http://schemas.microsoft.com/office/drawing/2014/main" val="1772647019"/>
                    </a:ext>
                  </a:extLst>
                </a:gridCol>
                <a:gridCol w="270136">
                  <a:extLst>
                    <a:ext uri="{9D8B030D-6E8A-4147-A177-3AD203B41FA5}">
                      <a16:colId xmlns:a16="http://schemas.microsoft.com/office/drawing/2014/main" val="2501656983"/>
                    </a:ext>
                  </a:extLst>
                </a:gridCol>
                <a:gridCol w="270136">
                  <a:extLst>
                    <a:ext uri="{9D8B030D-6E8A-4147-A177-3AD203B41FA5}">
                      <a16:colId xmlns:a16="http://schemas.microsoft.com/office/drawing/2014/main" val="162069646"/>
                    </a:ext>
                  </a:extLst>
                </a:gridCol>
                <a:gridCol w="270136">
                  <a:extLst>
                    <a:ext uri="{9D8B030D-6E8A-4147-A177-3AD203B41FA5}">
                      <a16:colId xmlns:a16="http://schemas.microsoft.com/office/drawing/2014/main" val="1857950864"/>
                    </a:ext>
                  </a:extLst>
                </a:gridCol>
                <a:gridCol w="270136">
                  <a:extLst>
                    <a:ext uri="{9D8B030D-6E8A-4147-A177-3AD203B41FA5}">
                      <a16:colId xmlns:a16="http://schemas.microsoft.com/office/drawing/2014/main" val="1999836049"/>
                    </a:ext>
                  </a:extLst>
                </a:gridCol>
                <a:gridCol w="270136">
                  <a:extLst>
                    <a:ext uri="{9D8B030D-6E8A-4147-A177-3AD203B41FA5}">
                      <a16:colId xmlns:a16="http://schemas.microsoft.com/office/drawing/2014/main" val="3585351395"/>
                    </a:ext>
                  </a:extLst>
                </a:gridCol>
                <a:gridCol w="270136">
                  <a:extLst>
                    <a:ext uri="{9D8B030D-6E8A-4147-A177-3AD203B41FA5}">
                      <a16:colId xmlns:a16="http://schemas.microsoft.com/office/drawing/2014/main" val="445144244"/>
                    </a:ext>
                  </a:extLst>
                </a:gridCol>
                <a:gridCol w="270136">
                  <a:extLst>
                    <a:ext uri="{9D8B030D-6E8A-4147-A177-3AD203B41FA5}">
                      <a16:colId xmlns:a16="http://schemas.microsoft.com/office/drawing/2014/main" val="3145833663"/>
                    </a:ext>
                  </a:extLst>
                </a:gridCol>
                <a:gridCol w="270136">
                  <a:extLst>
                    <a:ext uri="{9D8B030D-6E8A-4147-A177-3AD203B41FA5}">
                      <a16:colId xmlns:a16="http://schemas.microsoft.com/office/drawing/2014/main" val="518908550"/>
                    </a:ext>
                  </a:extLst>
                </a:gridCol>
                <a:gridCol w="270136">
                  <a:extLst>
                    <a:ext uri="{9D8B030D-6E8A-4147-A177-3AD203B41FA5}">
                      <a16:colId xmlns:a16="http://schemas.microsoft.com/office/drawing/2014/main" val="2391048510"/>
                    </a:ext>
                  </a:extLst>
                </a:gridCol>
                <a:gridCol w="270136">
                  <a:extLst>
                    <a:ext uri="{9D8B030D-6E8A-4147-A177-3AD203B41FA5}">
                      <a16:colId xmlns:a16="http://schemas.microsoft.com/office/drawing/2014/main" val="1564573766"/>
                    </a:ext>
                  </a:extLst>
                </a:gridCol>
                <a:gridCol w="270136">
                  <a:extLst>
                    <a:ext uri="{9D8B030D-6E8A-4147-A177-3AD203B41FA5}">
                      <a16:colId xmlns:a16="http://schemas.microsoft.com/office/drawing/2014/main" val="3254960812"/>
                    </a:ext>
                  </a:extLst>
                </a:gridCol>
                <a:gridCol w="270136">
                  <a:extLst>
                    <a:ext uri="{9D8B030D-6E8A-4147-A177-3AD203B41FA5}">
                      <a16:colId xmlns:a16="http://schemas.microsoft.com/office/drawing/2014/main" val="3390377270"/>
                    </a:ext>
                  </a:extLst>
                </a:gridCol>
                <a:gridCol w="270136">
                  <a:extLst>
                    <a:ext uri="{9D8B030D-6E8A-4147-A177-3AD203B41FA5}">
                      <a16:colId xmlns:a16="http://schemas.microsoft.com/office/drawing/2014/main" val="3880249779"/>
                    </a:ext>
                  </a:extLst>
                </a:gridCol>
                <a:gridCol w="270136">
                  <a:extLst>
                    <a:ext uri="{9D8B030D-6E8A-4147-A177-3AD203B41FA5}">
                      <a16:colId xmlns:a16="http://schemas.microsoft.com/office/drawing/2014/main" val="752944047"/>
                    </a:ext>
                  </a:extLst>
                </a:gridCol>
                <a:gridCol w="270136">
                  <a:extLst>
                    <a:ext uri="{9D8B030D-6E8A-4147-A177-3AD203B41FA5}">
                      <a16:colId xmlns:a16="http://schemas.microsoft.com/office/drawing/2014/main" val="4097606913"/>
                    </a:ext>
                  </a:extLst>
                </a:gridCol>
                <a:gridCol w="270136">
                  <a:extLst>
                    <a:ext uri="{9D8B030D-6E8A-4147-A177-3AD203B41FA5}">
                      <a16:colId xmlns:a16="http://schemas.microsoft.com/office/drawing/2014/main" val="3983240528"/>
                    </a:ext>
                  </a:extLst>
                </a:gridCol>
                <a:gridCol w="270136">
                  <a:extLst>
                    <a:ext uri="{9D8B030D-6E8A-4147-A177-3AD203B41FA5}">
                      <a16:colId xmlns:a16="http://schemas.microsoft.com/office/drawing/2014/main" val="473623184"/>
                    </a:ext>
                  </a:extLst>
                </a:gridCol>
                <a:gridCol w="270136">
                  <a:extLst>
                    <a:ext uri="{9D8B030D-6E8A-4147-A177-3AD203B41FA5}">
                      <a16:colId xmlns:a16="http://schemas.microsoft.com/office/drawing/2014/main" val="1671949391"/>
                    </a:ext>
                  </a:extLst>
                </a:gridCol>
                <a:gridCol w="270136">
                  <a:extLst>
                    <a:ext uri="{9D8B030D-6E8A-4147-A177-3AD203B41FA5}">
                      <a16:colId xmlns:a16="http://schemas.microsoft.com/office/drawing/2014/main" val="4138074761"/>
                    </a:ext>
                  </a:extLst>
                </a:gridCol>
                <a:gridCol w="270136">
                  <a:extLst>
                    <a:ext uri="{9D8B030D-6E8A-4147-A177-3AD203B41FA5}">
                      <a16:colId xmlns:a16="http://schemas.microsoft.com/office/drawing/2014/main" val="3088703227"/>
                    </a:ext>
                  </a:extLst>
                </a:gridCol>
                <a:gridCol w="270136">
                  <a:extLst>
                    <a:ext uri="{9D8B030D-6E8A-4147-A177-3AD203B41FA5}">
                      <a16:colId xmlns:a16="http://schemas.microsoft.com/office/drawing/2014/main" val="1743563829"/>
                    </a:ext>
                  </a:extLst>
                </a:gridCol>
                <a:gridCol w="270136">
                  <a:extLst>
                    <a:ext uri="{9D8B030D-6E8A-4147-A177-3AD203B41FA5}">
                      <a16:colId xmlns:a16="http://schemas.microsoft.com/office/drawing/2014/main" val="3959890739"/>
                    </a:ext>
                  </a:extLst>
                </a:gridCol>
                <a:gridCol w="270136">
                  <a:extLst>
                    <a:ext uri="{9D8B030D-6E8A-4147-A177-3AD203B41FA5}">
                      <a16:colId xmlns:a16="http://schemas.microsoft.com/office/drawing/2014/main" val="135428168"/>
                    </a:ext>
                  </a:extLst>
                </a:gridCol>
                <a:gridCol w="270136">
                  <a:extLst>
                    <a:ext uri="{9D8B030D-6E8A-4147-A177-3AD203B41FA5}">
                      <a16:colId xmlns:a16="http://schemas.microsoft.com/office/drawing/2014/main" val="1436285767"/>
                    </a:ext>
                  </a:extLst>
                </a:gridCol>
              </a:tblGrid>
              <a:tr h="733175">
                <a:tc>
                  <a:txBody>
                    <a:bodyPr/>
                    <a:lstStyle/>
                    <a:p>
                      <a:r>
                        <a:rPr lang="en-US" sz="1050" dirty="0">
                          <a:solidFill>
                            <a:schemeClr val="tx1"/>
                          </a:solidFill>
                        </a:rPr>
                        <a:t>1</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4</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5</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6</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7</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8</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9</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10</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11</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12</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13</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14</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15</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16</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17</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18</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19</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20</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21</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22</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23</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24</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25</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26</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27</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28</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29</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30</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31</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32</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853842086"/>
                  </a:ext>
                </a:extLst>
              </a:tr>
              <a:tr h="908785">
                <a:tc>
                  <a:txBody>
                    <a:bodyPr/>
                    <a:lstStyle/>
                    <a:p>
                      <a:r>
                        <a:rPr lang="en-US" sz="1050" dirty="0">
                          <a:solidFill>
                            <a:schemeClr val="tx1"/>
                          </a:solidFill>
                        </a:rPr>
                        <a:t>33</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34</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35</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050" dirty="0">
                          <a:solidFill>
                            <a:schemeClr val="tx1"/>
                          </a:solidFill>
                        </a:rPr>
                        <a:t>36</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400" dirty="0">
                          <a:solidFill>
                            <a:schemeClr val="tx1"/>
                          </a:solidFill>
                        </a:rPr>
                        <a:t>64</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2102616791"/>
                  </a:ext>
                </a:extLst>
              </a:tr>
              <a:tr h="908785">
                <a:tc>
                  <a:txBody>
                    <a:bodyPr/>
                    <a:lstStyle/>
                    <a:p>
                      <a:r>
                        <a:rPr lang="en-US" sz="1050" dirty="0">
                          <a:solidFill>
                            <a:schemeClr val="tx1"/>
                          </a:solidFill>
                        </a:rPr>
                        <a:t>65</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05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r>
                        <a:rPr lang="en-US" sz="1400" dirty="0">
                          <a:solidFill>
                            <a:schemeClr val="tx1"/>
                          </a:solidFill>
                        </a:rPr>
                        <a:t>96</a:t>
                      </a: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3849013597"/>
                  </a:ext>
                </a:extLst>
              </a:tr>
              <a:tr h="908785">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sz="1400" dirty="0">
                        <a:solidFill>
                          <a:schemeClr val="tx1"/>
                        </a:solidFill>
                      </a:endParaRPr>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764378746"/>
                  </a:ext>
                </a:extLst>
              </a:tr>
            </a:tbl>
          </a:graphicData>
        </a:graphic>
      </p:graphicFrame>
      <p:graphicFrame>
        <p:nvGraphicFramePr>
          <p:cNvPr id="8" name="Table 7">
            <a:extLst>
              <a:ext uri="{FF2B5EF4-FFF2-40B4-BE49-F238E27FC236}">
                <a16:creationId xmlns:a16="http://schemas.microsoft.com/office/drawing/2014/main" id="{C5270194-5F4E-4547-B227-EEF719F49DD1}"/>
              </a:ext>
            </a:extLst>
          </p:cNvPr>
          <p:cNvGraphicFramePr>
            <a:graphicFrameLocks noGrp="1"/>
          </p:cNvGraphicFramePr>
          <p:nvPr>
            <p:extLst>
              <p:ext uri="{D42A27DB-BD31-4B8C-83A1-F6EECF244321}">
                <p14:modId xmlns:p14="http://schemas.microsoft.com/office/powerpoint/2010/main" val="1068484772"/>
              </p:ext>
            </p:extLst>
          </p:nvPr>
        </p:nvGraphicFramePr>
        <p:xfrm>
          <a:off x="486559" y="1068095"/>
          <a:ext cx="11245169" cy="370840"/>
        </p:xfrm>
        <a:graphic>
          <a:graphicData uri="http://schemas.openxmlformats.org/drawingml/2006/table">
            <a:tbl>
              <a:tblPr firstRow="1" bandRow="1">
                <a:tableStyleId>{5C22544A-7EE6-4342-B048-85BDC9FD1C3A}</a:tableStyleId>
              </a:tblPr>
              <a:tblGrid>
                <a:gridCol w="406176">
                  <a:extLst>
                    <a:ext uri="{9D8B030D-6E8A-4147-A177-3AD203B41FA5}">
                      <a16:colId xmlns:a16="http://schemas.microsoft.com/office/drawing/2014/main" val="4176102231"/>
                    </a:ext>
                  </a:extLst>
                </a:gridCol>
                <a:gridCol w="474054">
                  <a:extLst>
                    <a:ext uri="{9D8B030D-6E8A-4147-A177-3AD203B41FA5}">
                      <a16:colId xmlns:a16="http://schemas.microsoft.com/office/drawing/2014/main" val="1887133557"/>
                    </a:ext>
                  </a:extLst>
                </a:gridCol>
                <a:gridCol w="445060">
                  <a:extLst>
                    <a:ext uri="{9D8B030D-6E8A-4147-A177-3AD203B41FA5}">
                      <a16:colId xmlns:a16="http://schemas.microsoft.com/office/drawing/2014/main" val="1483138250"/>
                    </a:ext>
                  </a:extLst>
                </a:gridCol>
                <a:gridCol w="365938">
                  <a:extLst>
                    <a:ext uri="{9D8B030D-6E8A-4147-A177-3AD203B41FA5}">
                      <a16:colId xmlns:a16="http://schemas.microsoft.com/office/drawing/2014/main" val="2098831316"/>
                    </a:ext>
                  </a:extLst>
                </a:gridCol>
                <a:gridCol w="445060">
                  <a:extLst>
                    <a:ext uri="{9D8B030D-6E8A-4147-A177-3AD203B41FA5}">
                      <a16:colId xmlns:a16="http://schemas.microsoft.com/office/drawing/2014/main" val="892667789"/>
                    </a:ext>
                  </a:extLst>
                </a:gridCol>
                <a:gridCol w="435169">
                  <a:extLst>
                    <a:ext uri="{9D8B030D-6E8A-4147-A177-3AD203B41FA5}">
                      <a16:colId xmlns:a16="http://schemas.microsoft.com/office/drawing/2014/main" val="1830606801"/>
                    </a:ext>
                  </a:extLst>
                </a:gridCol>
                <a:gridCol w="395608">
                  <a:extLst>
                    <a:ext uri="{9D8B030D-6E8A-4147-A177-3AD203B41FA5}">
                      <a16:colId xmlns:a16="http://schemas.microsoft.com/office/drawing/2014/main" val="2542692155"/>
                    </a:ext>
                  </a:extLst>
                </a:gridCol>
                <a:gridCol w="318245">
                  <a:extLst>
                    <a:ext uri="{9D8B030D-6E8A-4147-A177-3AD203B41FA5}">
                      <a16:colId xmlns:a16="http://schemas.microsoft.com/office/drawing/2014/main" val="15707645"/>
                    </a:ext>
                  </a:extLst>
                </a:gridCol>
                <a:gridCol w="211760">
                  <a:extLst>
                    <a:ext uri="{9D8B030D-6E8A-4147-A177-3AD203B41FA5}">
                      <a16:colId xmlns:a16="http://schemas.microsoft.com/office/drawing/2014/main" val="4294235507"/>
                    </a:ext>
                  </a:extLst>
                </a:gridCol>
                <a:gridCol w="211760">
                  <a:extLst>
                    <a:ext uri="{9D8B030D-6E8A-4147-A177-3AD203B41FA5}">
                      <a16:colId xmlns:a16="http://schemas.microsoft.com/office/drawing/2014/main" val="1254586486"/>
                    </a:ext>
                  </a:extLst>
                </a:gridCol>
                <a:gridCol w="237365">
                  <a:extLst>
                    <a:ext uri="{9D8B030D-6E8A-4147-A177-3AD203B41FA5}">
                      <a16:colId xmlns:a16="http://schemas.microsoft.com/office/drawing/2014/main" val="3915982934"/>
                    </a:ext>
                  </a:extLst>
                </a:gridCol>
                <a:gridCol w="214154">
                  <a:extLst>
                    <a:ext uri="{9D8B030D-6E8A-4147-A177-3AD203B41FA5}">
                      <a16:colId xmlns:a16="http://schemas.microsoft.com/office/drawing/2014/main" val="2751427853"/>
                    </a:ext>
                  </a:extLst>
                </a:gridCol>
                <a:gridCol w="354241">
                  <a:extLst>
                    <a:ext uri="{9D8B030D-6E8A-4147-A177-3AD203B41FA5}">
                      <a16:colId xmlns:a16="http://schemas.microsoft.com/office/drawing/2014/main" val="615698936"/>
                    </a:ext>
                  </a:extLst>
                </a:gridCol>
                <a:gridCol w="354241">
                  <a:extLst>
                    <a:ext uri="{9D8B030D-6E8A-4147-A177-3AD203B41FA5}">
                      <a16:colId xmlns:a16="http://schemas.microsoft.com/office/drawing/2014/main" val="434705939"/>
                    </a:ext>
                  </a:extLst>
                </a:gridCol>
                <a:gridCol w="354241">
                  <a:extLst>
                    <a:ext uri="{9D8B030D-6E8A-4147-A177-3AD203B41FA5}">
                      <a16:colId xmlns:a16="http://schemas.microsoft.com/office/drawing/2014/main" val="178039971"/>
                    </a:ext>
                  </a:extLst>
                </a:gridCol>
                <a:gridCol w="354241">
                  <a:extLst>
                    <a:ext uri="{9D8B030D-6E8A-4147-A177-3AD203B41FA5}">
                      <a16:colId xmlns:a16="http://schemas.microsoft.com/office/drawing/2014/main" val="3764498400"/>
                    </a:ext>
                  </a:extLst>
                </a:gridCol>
                <a:gridCol w="354241">
                  <a:extLst>
                    <a:ext uri="{9D8B030D-6E8A-4147-A177-3AD203B41FA5}">
                      <a16:colId xmlns:a16="http://schemas.microsoft.com/office/drawing/2014/main" val="1317394508"/>
                    </a:ext>
                  </a:extLst>
                </a:gridCol>
                <a:gridCol w="354241">
                  <a:extLst>
                    <a:ext uri="{9D8B030D-6E8A-4147-A177-3AD203B41FA5}">
                      <a16:colId xmlns:a16="http://schemas.microsoft.com/office/drawing/2014/main" val="1035322764"/>
                    </a:ext>
                  </a:extLst>
                </a:gridCol>
                <a:gridCol w="354241">
                  <a:extLst>
                    <a:ext uri="{9D8B030D-6E8A-4147-A177-3AD203B41FA5}">
                      <a16:colId xmlns:a16="http://schemas.microsoft.com/office/drawing/2014/main" val="1310107211"/>
                    </a:ext>
                  </a:extLst>
                </a:gridCol>
                <a:gridCol w="354241">
                  <a:extLst>
                    <a:ext uri="{9D8B030D-6E8A-4147-A177-3AD203B41FA5}">
                      <a16:colId xmlns:a16="http://schemas.microsoft.com/office/drawing/2014/main" val="880362491"/>
                    </a:ext>
                  </a:extLst>
                </a:gridCol>
                <a:gridCol w="354241">
                  <a:extLst>
                    <a:ext uri="{9D8B030D-6E8A-4147-A177-3AD203B41FA5}">
                      <a16:colId xmlns:a16="http://schemas.microsoft.com/office/drawing/2014/main" val="2907161274"/>
                    </a:ext>
                  </a:extLst>
                </a:gridCol>
                <a:gridCol w="354241">
                  <a:extLst>
                    <a:ext uri="{9D8B030D-6E8A-4147-A177-3AD203B41FA5}">
                      <a16:colId xmlns:a16="http://schemas.microsoft.com/office/drawing/2014/main" val="3366895585"/>
                    </a:ext>
                  </a:extLst>
                </a:gridCol>
                <a:gridCol w="354241">
                  <a:extLst>
                    <a:ext uri="{9D8B030D-6E8A-4147-A177-3AD203B41FA5}">
                      <a16:colId xmlns:a16="http://schemas.microsoft.com/office/drawing/2014/main" val="3621555385"/>
                    </a:ext>
                  </a:extLst>
                </a:gridCol>
                <a:gridCol w="354241">
                  <a:extLst>
                    <a:ext uri="{9D8B030D-6E8A-4147-A177-3AD203B41FA5}">
                      <a16:colId xmlns:a16="http://schemas.microsoft.com/office/drawing/2014/main" val="3864076991"/>
                    </a:ext>
                  </a:extLst>
                </a:gridCol>
                <a:gridCol w="354241">
                  <a:extLst>
                    <a:ext uri="{9D8B030D-6E8A-4147-A177-3AD203B41FA5}">
                      <a16:colId xmlns:a16="http://schemas.microsoft.com/office/drawing/2014/main" val="2817344876"/>
                    </a:ext>
                  </a:extLst>
                </a:gridCol>
                <a:gridCol w="354241">
                  <a:extLst>
                    <a:ext uri="{9D8B030D-6E8A-4147-A177-3AD203B41FA5}">
                      <a16:colId xmlns:a16="http://schemas.microsoft.com/office/drawing/2014/main" val="1387324279"/>
                    </a:ext>
                  </a:extLst>
                </a:gridCol>
                <a:gridCol w="354241">
                  <a:extLst>
                    <a:ext uri="{9D8B030D-6E8A-4147-A177-3AD203B41FA5}">
                      <a16:colId xmlns:a16="http://schemas.microsoft.com/office/drawing/2014/main" val="1230463922"/>
                    </a:ext>
                  </a:extLst>
                </a:gridCol>
                <a:gridCol w="354241">
                  <a:extLst>
                    <a:ext uri="{9D8B030D-6E8A-4147-A177-3AD203B41FA5}">
                      <a16:colId xmlns:a16="http://schemas.microsoft.com/office/drawing/2014/main" val="681065155"/>
                    </a:ext>
                  </a:extLst>
                </a:gridCol>
                <a:gridCol w="354241">
                  <a:extLst>
                    <a:ext uri="{9D8B030D-6E8A-4147-A177-3AD203B41FA5}">
                      <a16:colId xmlns:a16="http://schemas.microsoft.com/office/drawing/2014/main" val="722051855"/>
                    </a:ext>
                  </a:extLst>
                </a:gridCol>
                <a:gridCol w="354241">
                  <a:extLst>
                    <a:ext uri="{9D8B030D-6E8A-4147-A177-3AD203B41FA5}">
                      <a16:colId xmlns:a16="http://schemas.microsoft.com/office/drawing/2014/main" val="794022467"/>
                    </a:ext>
                  </a:extLst>
                </a:gridCol>
                <a:gridCol w="212378">
                  <a:extLst>
                    <a:ext uri="{9D8B030D-6E8A-4147-A177-3AD203B41FA5}">
                      <a16:colId xmlns:a16="http://schemas.microsoft.com/office/drawing/2014/main" val="2474659512"/>
                    </a:ext>
                  </a:extLst>
                </a:gridCol>
                <a:gridCol w="496104">
                  <a:extLst>
                    <a:ext uri="{9D8B030D-6E8A-4147-A177-3AD203B41FA5}">
                      <a16:colId xmlns:a16="http://schemas.microsoft.com/office/drawing/2014/main" val="2130947133"/>
                    </a:ext>
                  </a:extLst>
                </a:gridCol>
              </a:tblGrid>
              <a:tr h="370840">
                <a:tc>
                  <a:txBody>
                    <a:bodyPr/>
                    <a:lstStyle/>
                    <a:p>
                      <a:r>
                        <a:rPr lang="en-US" sz="1400" dirty="0"/>
                        <a:t>U</a:t>
                      </a:r>
                      <a:r>
                        <a:rPr lang="en-US" sz="1400" baseline="-25000" dirty="0"/>
                        <a:t>1</a:t>
                      </a:r>
                      <a:endParaRPr lang="en-US" sz="1400" dirty="0"/>
                    </a:p>
                  </a:txBody>
                  <a:tcPr/>
                </a:tc>
                <a:tc>
                  <a:txBody>
                    <a:bodyPr/>
                    <a:lstStyle/>
                    <a:p>
                      <a:r>
                        <a:rPr lang="en-US" sz="1400" dirty="0"/>
                        <a:t>U</a:t>
                      </a:r>
                      <a:r>
                        <a:rPr lang="en-US" sz="1400" baseline="-25000" dirty="0"/>
                        <a:t>2</a:t>
                      </a:r>
                      <a:endParaRPr lang="en-US" sz="1400" dirty="0"/>
                    </a:p>
                  </a:txBody>
                  <a:tcPr/>
                </a:tc>
                <a:tc>
                  <a:txBody>
                    <a:bodyPr/>
                    <a:lstStyle/>
                    <a:p>
                      <a:r>
                        <a:rPr lang="en-US" sz="1400" dirty="0"/>
                        <a:t>U</a:t>
                      </a:r>
                      <a:r>
                        <a:rPr lang="en-US" sz="1400" baseline="-25000" dirty="0"/>
                        <a:t>3</a:t>
                      </a:r>
                      <a:endParaRPr lang="en-US" sz="1400" dirty="0"/>
                    </a:p>
                  </a:txBody>
                  <a:tcPr/>
                </a:tc>
                <a:tc>
                  <a:txBody>
                    <a:bodyPr/>
                    <a:lstStyle/>
                    <a:p>
                      <a:r>
                        <a:rPr lang="en-US" sz="1400" dirty="0"/>
                        <a:t>U</a:t>
                      </a:r>
                      <a:r>
                        <a:rPr lang="en-US" sz="1400" baseline="-25000" dirty="0"/>
                        <a:t>4</a:t>
                      </a:r>
                      <a:endParaRPr lang="en-US" sz="1400" dirty="0"/>
                    </a:p>
                  </a:txBody>
                  <a:tcPr/>
                </a:tc>
                <a:tc>
                  <a:txBody>
                    <a:bodyPr/>
                    <a:lstStyle/>
                    <a:p>
                      <a:r>
                        <a:rPr lang="en-US" sz="1400" dirty="0"/>
                        <a:t>U</a:t>
                      </a:r>
                      <a:r>
                        <a:rPr lang="en-US" sz="1400" baseline="-25000" dirty="0"/>
                        <a:t>5</a:t>
                      </a:r>
                      <a:endParaRPr lang="en-US" sz="1400" dirty="0"/>
                    </a:p>
                  </a:txBody>
                  <a:tcPr/>
                </a:tc>
                <a:tc>
                  <a:txBody>
                    <a:bodyPr/>
                    <a:lstStyle/>
                    <a:p>
                      <a:r>
                        <a:rPr lang="en-US" sz="1400" dirty="0"/>
                        <a:t>U</a:t>
                      </a:r>
                      <a:r>
                        <a:rPr lang="en-US" sz="1400" baseline="-25000" dirty="0"/>
                        <a:t>6</a:t>
                      </a:r>
                      <a:endParaRPr lang="en-US" sz="1400" dirty="0"/>
                    </a:p>
                  </a:txBody>
                  <a:tcPr/>
                </a:tc>
                <a:tc>
                  <a:txBody>
                    <a:bodyPr/>
                    <a:lstStyle/>
                    <a:p>
                      <a:r>
                        <a:rPr lang="en-US" sz="1400" dirty="0"/>
                        <a:t>U</a:t>
                      </a:r>
                      <a:r>
                        <a:rPr lang="en-US" sz="1400" baseline="-25000" dirty="0"/>
                        <a:t>7</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a:t>U</a:t>
                      </a:r>
                      <a:r>
                        <a:rPr lang="en-US" sz="1400" baseline="-25000" dirty="0"/>
                        <a:t>32</a:t>
                      </a:r>
                      <a:endParaRPr lang="en-US" sz="1400" dirty="0"/>
                    </a:p>
                  </a:txBody>
                  <a:tcPr/>
                </a:tc>
                <a:extLst>
                  <a:ext uri="{0D108BD9-81ED-4DB2-BD59-A6C34878D82A}">
                    <a16:rowId xmlns:a16="http://schemas.microsoft.com/office/drawing/2014/main" val="546401621"/>
                  </a:ext>
                </a:extLst>
              </a:tr>
            </a:tbl>
          </a:graphicData>
        </a:graphic>
      </p:graphicFrame>
      <p:graphicFrame>
        <p:nvGraphicFramePr>
          <p:cNvPr id="9" name="Table 8">
            <a:extLst>
              <a:ext uri="{FF2B5EF4-FFF2-40B4-BE49-F238E27FC236}">
                <a16:creationId xmlns:a16="http://schemas.microsoft.com/office/drawing/2014/main" id="{962216EF-6ECC-426D-8FCB-561C0FAC72B4}"/>
              </a:ext>
            </a:extLst>
          </p:cNvPr>
          <p:cNvGraphicFramePr>
            <a:graphicFrameLocks noGrp="1"/>
          </p:cNvGraphicFramePr>
          <p:nvPr>
            <p:extLst>
              <p:ext uri="{D42A27DB-BD31-4B8C-83A1-F6EECF244321}">
                <p14:modId xmlns:p14="http://schemas.microsoft.com/office/powerpoint/2010/main" val="2009751817"/>
              </p:ext>
            </p:extLst>
          </p:nvPr>
        </p:nvGraphicFramePr>
        <p:xfrm>
          <a:off x="486559" y="1978658"/>
          <a:ext cx="11245169" cy="370840"/>
        </p:xfrm>
        <a:graphic>
          <a:graphicData uri="http://schemas.openxmlformats.org/drawingml/2006/table">
            <a:tbl>
              <a:tblPr firstRow="1" bandRow="1">
                <a:tableStyleId>{F5AB1C69-6EDB-4FF4-983F-18BD219EF322}</a:tableStyleId>
              </a:tblPr>
              <a:tblGrid>
                <a:gridCol w="406176">
                  <a:extLst>
                    <a:ext uri="{9D8B030D-6E8A-4147-A177-3AD203B41FA5}">
                      <a16:colId xmlns:a16="http://schemas.microsoft.com/office/drawing/2014/main" val="4176102231"/>
                    </a:ext>
                  </a:extLst>
                </a:gridCol>
                <a:gridCol w="474054">
                  <a:extLst>
                    <a:ext uri="{9D8B030D-6E8A-4147-A177-3AD203B41FA5}">
                      <a16:colId xmlns:a16="http://schemas.microsoft.com/office/drawing/2014/main" val="1887133557"/>
                    </a:ext>
                  </a:extLst>
                </a:gridCol>
                <a:gridCol w="445060">
                  <a:extLst>
                    <a:ext uri="{9D8B030D-6E8A-4147-A177-3AD203B41FA5}">
                      <a16:colId xmlns:a16="http://schemas.microsoft.com/office/drawing/2014/main" val="1483138250"/>
                    </a:ext>
                  </a:extLst>
                </a:gridCol>
                <a:gridCol w="365938">
                  <a:extLst>
                    <a:ext uri="{9D8B030D-6E8A-4147-A177-3AD203B41FA5}">
                      <a16:colId xmlns:a16="http://schemas.microsoft.com/office/drawing/2014/main" val="2098831316"/>
                    </a:ext>
                  </a:extLst>
                </a:gridCol>
                <a:gridCol w="445060">
                  <a:extLst>
                    <a:ext uri="{9D8B030D-6E8A-4147-A177-3AD203B41FA5}">
                      <a16:colId xmlns:a16="http://schemas.microsoft.com/office/drawing/2014/main" val="892667789"/>
                    </a:ext>
                  </a:extLst>
                </a:gridCol>
                <a:gridCol w="435169">
                  <a:extLst>
                    <a:ext uri="{9D8B030D-6E8A-4147-A177-3AD203B41FA5}">
                      <a16:colId xmlns:a16="http://schemas.microsoft.com/office/drawing/2014/main" val="1830606801"/>
                    </a:ext>
                  </a:extLst>
                </a:gridCol>
                <a:gridCol w="395608">
                  <a:extLst>
                    <a:ext uri="{9D8B030D-6E8A-4147-A177-3AD203B41FA5}">
                      <a16:colId xmlns:a16="http://schemas.microsoft.com/office/drawing/2014/main" val="2542692155"/>
                    </a:ext>
                  </a:extLst>
                </a:gridCol>
                <a:gridCol w="318245">
                  <a:extLst>
                    <a:ext uri="{9D8B030D-6E8A-4147-A177-3AD203B41FA5}">
                      <a16:colId xmlns:a16="http://schemas.microsoft.com/office/drawing/2014/main" val="15707645"/>
                    </a:ext>
                  </a:extLst>
                </a:gridCol>
                <a:gridCol w="211760">
                  <a:extLst>
                    <a:ext uri="{9D8B030D-6E8A-4147-A177-3AD203B41FA5}">
                      <a16:colId xmlns:a16="http://schemas.microsoft.com/office/drawing/2014/main" val="4294235507"/>
                    </a:ext>
                  </a:extLst>
                </a:gridCol>
                <a:gridCol w="211760">
                  <a:extLst>
                    <a:ext uri="{9D8B030D-6E8A-4147-A177-3AD203B41FA5}">
                      <a16:colId xmlns:a16="http://schemas.microsoft.com/office/drawing/2014/main" val="1254586486"/>
                    </a:ext>
                  </a:extLst>
                </a:gridCol>
                <a:gridCol w="237365">
                  <a:extLst>
                    <a:ext uri="{9D8B030D-6E8A-4147-A177-3AD203B41FA5}">
                      <a16:colId xmlns:a16="http://schemas.microsoft.com/office/drawing/2014/main" val="3915982934"/>
                    </a:ext>
                  </a:extLst>
                </a:gridCol>
                <a:gridCol w="214154">
                  <a:extLst>
                    <a:ext uri="{9D8B030D-6E8A-4147-A177-3AD203B41FA5}">
                      <a16:colId xmlns:a16="http://schemas.microsoft.com/office/drawing/2014/main" val="2751427853"/>
                    </a:ext>
                  </a:extLst>
                </a:gridCol>
                <a:gridCol w="354241">
                  <a:extLst>
                    <a:ext uri="{9D8B030D-6E8A-4147-A177-3AD203B41FA5}">
                      <a16:colId xmlns:a16="http://schemas.microsoft.com/office/drawing/2014/main" val="615698936"/>
                    </a:ext>
                  </a:extLst>
                </a:gridCol>
                <a:gridCol w="354241">
                  <a:extLst>
                    <a:ext uri="{9D8B030D-6E8A-4147-A177-3AD203B41FA5}">
                      <a16:colId xmlns:a16="http://schemas.microsoft.com/office/drawing/2014/main" val="434705939"/>
                    </a:ext>
                  </a:extLst>
                </a:gridCol>
                <a:gridCol w="354241">
                  <a:extLst>
                    <a:ext uri="{9D8B030D-6E8A-4147-A177-3AD203B41FA5}">
                      <a16:colId xmlns:a16="http://schemas.microsoft.com/office/drawing/2014/main" val="178039971"/>
                    </a:ext>
                  </a:extLst>
                </a:gridCol>
                <a:gridCol w="354241">
                  <a:extLst>
                    <a:ext uri="{9D8B030D-6E8A-4147-A177-3AD203B41FA5}">
                      <a16:colId xmlns:a16="http://schemas.microsoft.com/office/drawing/2014/main" val="3764498400"/>
                    </a:ext>
                  </a:extLst>
                </a:gridCol>
                <a:gridCol w="354241">
                  <a:extLst>
                    <a:ext uri="{9D8B030D-6E8A-4147-A177-3AD203B41FA5}">
                      <a16:colId xmlns:a16="http://schemas.microsoft.com/office/drawing/2014/main" val="1317394508"/>
                    </a:ext>
                  </a:extLst>
                </a:gridCol>
                <a:gridCol w="354241">
                  <a:extLst>
                    <a:ext uri="{9D8B030D-6E8A-4147-A177-3AD203B41FA5}">
                      <a16:colId xmlns:a16="http://schemas.microsoft.com/office/drawing/2014/main" val="1035322764"/>
                    </a:ext>
                  </a:extLst>
                </a:gridCol>
                <a:gridCol w="354241">
                  <a:extLst>
                    <a:ext uri="{9D8B030D-6E8A-4147-A177-3AD203B41FA5}">
                      <a16:colId xmlns:a16="http://schemas.microsoft.com/office/drawing/2014/main" val="1310107211"/>
                    </a:ext>
                  </a:extLst>
                </a:gridCol>
                <a:gridCol w="354241">
                  <a:extLst>
                    <a:ext uri="{9D8B030D-6E8A-4147-A177-3AD203B41FA5}">
                      <a16:colId xmlns:a16="http://schemas.microsoft.com/office/drawing/2014/main" val="880362491"/>
                    </a:ext>
                  </a:extLst>
                </a:gridCol>
                <a:gridCol w="354241">
                  <a:extLst>
                    <a:ext uri="{9D8B030D-6E8A-4147-A177-3AD203B41FA5}">
                      <a16:colId xmlns:a16="http://schemas.microsoft.com/office/drawing/2014/main" val="2907161274"/>
                    </a:ext>
                  </a:extLst>
                </a:gridCol>
                <a:gridCol w="354241">
                  <a:extLst>
                    <a:ext uri="{9D8B030D-6E8A-4147-A177-3AD203B41FA5}">
                      <a16:colId xmlns:a16="http://schemas.microsoft.com/office/drawing/2014/main" val="3366895585"/>
                    </a:ext>
                  </a:extLst>
                </a:gridCol>
                <a:gridCol w="354241">
                  <a:extLst>
                    <a:ext uri="{9D8B030D-6E8A-4147-A177-3AD203B41FA5}">
                      <a16:colId xmlns:a16="http://schemas.microsoft.com/office/drawing/2014/main" val="3621555385"/>
                    </a:ext>
                  </a:extLst>
                </a:gridCol>
                <a:gridCol w="354241">
                  <a:extLst>
                    <a:ext uri="{9D8B030D-6E8A-4147-A177-3AD203B41FA5}">
                      <a16:colId xmlns:a16="http://schemas.microsoft.com/office/drawing/2014/main" val="3864076991"/>
                    </a:ext>
                  </a:extLst>
                </a:gridCol>
                <a:gridCol w="354241">
                  <a:extLst>
                    <a:ext uri="{9D8B030D-6E8A-4147-A177-3AD203B41FA5}">
                      <a16:colId xmlns:a16="http://schemas.microsoft.com/office/drawing/2014/main" val="2817344876"/>
                    </a:ext>
                  </a:extLst>
                </a:gridCol>
                <a:gridCol w="354241">
                  <a:extLst>
                    <a:ext uri="{9D8B030D-6E8A-4147-A177-3AD203B41FA5}">
                      <a16:colId xmlns:a16="http://schemas.microsoft.com/office/drawing/2014/main" val="1387324279"/>
                    </a:ext>
                  </a:extLst>
                </a:gridCol>
                <a:gridCol w="354241">
                  <a:extLst>
                    <a:ext uri="{9D8B030D-6E8A-4147-A177-3AD203B41FA5}">
                      <a16:colId xmlns:a16="http://schemas.microsoft.com/office/drawing/2014/main" val="1230463922"/>
                    </a:ext>
                  </a:extLst>
                </a:gridCol>
                <a:gridCol w="354241">
                  <a:extLst>
                    <a:ext uri="{9D8B030D-6E8A-4147-A177-3AD203B41FA5}">
                      <a16:colId xmlns:a16="http://schemas.microsoft.com/office/drawing/2014/main" val="681065155"/>
                    </a:ext>
                  </a:extLst>
                </a:gridCol>
                <a:gridCol w="354241">
                  <a:extLst>
                    <a:ext uri="{9D8B030D-6E8A-4147-A177-3AD203B41FA5}">
                      <a16:colId xmlns:a16="http://schemas.microsoft.com/office/drawing/2014/main" val="722051855"/>
                    </a:ext>
                  </a:extLst>
                </a:gridCol>
                <a:gridCol w="354241">
                  <a:extLst>
                    <a:ext uri="{9D8B030D-6E8A-4147-A177-3AD203B41FA5}">
                      <a16:colId xmlns:a16="http://schemas.microsoft.com/office/drawing/2014/main" val="794022467"/>
                    </a:ext>
                  </a:extLst>
                </a:gridCol>
                <a:gridCol w="212378">
                  <a:extLst>
                    <a:ext uri="{9D8B030D-6E8A-4147-A177-3AD203B41FA5}">
                      <a16:colId xmlns:a16="http://schemas.microsoft.com/office/drawing/2014/main" val="2474659512"/>
                    </a:ext>
                  </a:extLst>
                </a:gridCol>
                <a:gridCol w="496104">
                  <a:extLst>
                    <a:ext uri="{9D8B030D-6E8A-4147-A177-3AD203B41FA5}">
                      <a16:colId xmlns:a16="http://schemas.microsoft.com/office/drawing/2014/main" val="2130947133"/>
                    </a:ext>
                  </a:extLst>
                </a:gridCol>
              </a:tblGrid>
              <a:tr h="370840">
                <a:tc>
                  <a:txBody>
                    <a:bodyPr/>
                    <a:lstStyle/>
                    <a:p>
                      <a:r>
                        <a:rPr lang="en-US" sz="1400" dirty="0"/>
                        <a:t>l</a:t>
                      </a:r>
                      <a:r>
                        <a:rPr lang="en-US" sz="1400" baseline="-25000" dirty="0"/>
                        <a:t>1</a:t>
                      </a:r>
                      <a:endParaRPr lang="en-US" sz="1400" dirty="0"/>
                    </a:p>
                  </a:txBody>
                  <a:tcPr/>
                </a:tc>
                <a:tc>
                  <a:txBody>
                    <a:bodyPr/>
                    <a:lstStyle/>
                    <a:p>
                      <a:r>
                        <a:rPr lang="en-US" sz="1400" dirty="0"/>
                        <a:t>l</a:t>
                      </a:r>
                      <a:r>
                        <a:rPr lang="en-US" sz="1400" baseline="-25000" dirty="0"/>
                        <a:t>2</a:t>
                      </a:r>
                      <a:endParaRPr lang="en-US" sz="1400" dirty="0"/>
                    </a:p>
                  </a:txBody>
                  <a:tcPr/>
                </a:tc>
                <a:tc>
                  <a:txBody>
                    <a:bodyPr/>
                    <a:lstStyle/>
                    <a:p>
                      <a:r>
                        <a:rPr lang="en-US" sz="1400" dirty="0"/>
                        <a:t>l</a:t>
                      </a:r>
                      <a:r>
                        <a:rPr lang="en-US" sz="1400" baseline="-25000" dirty="0"/>
                        <a:t>3</a:t>
                      </a:r>
                      <a:endParaRPr lang="en-US" sz="1400" dirty="0"/>
                    </a:p>
                  </a:txBody>
                  <a:tcPr/>
                </a:tc>
                <a:tc>
                  <a:txBody>
                    <a:bodyPr/>
                    <a:lstStyle/>
                    <a:p>
                      <a:r>
                        <a:rPr lang="en-US" sz="1400" dirty="0"/>
                        <a:t>l</a:t>
                      </a:r>
                      <a:r>
                        <a:rPr lang="en-US" sz="1400" baseline="-25000" dirty="0"/>
                        <a:t>4</a:t>
                      </a:r>
                      <a:endParaRPr lang="en-US" sz="1400" dirty="0"/>
                    </a:p>
                  </a:txBody>
                  <a:tcPr/>
                </a:tc>
                <a:tc>
                  <a:txBody>
                    <a:bodyPr/>
                    <a:lstStyle/>
                    <a:p>
                      <a:r>
                        <a:rPr lang="en-US" sz="1400" dirty="0"/>
                        <a:t>l</a:t>
                      </a:r>
                      <a:r>
                        <a:rPr lang="en-US" sz="1400" baseline="-25000" dirty="0"/>
                        <a:t>5</a:t>
                      </a:r>
                      <a:endParaRPr lang="en-US" sz="1400" dirty="0"/>
                    </a:p>
                  </a:txBody>
                  <a:tcPr/>
                </a:tc>
                <a:tc>
                  <a:txBody>
                    <a:bodyPr/>
                    <a:lstStyle/>
                    <a:p>
                      <a:r>
                        <a:rPr lang="en-US" sz="1400" dirty="0"/>
                        <a:t>l</a:t>
                      </a:r>
                      <a:r>
                        <a:rPr lang="en-US" sz="1400" baseline="-25000" dirty="0"/>
                        <a:t>6</a:t>
                      </a:r>
                      <a:endParaRPr lang="en-US" sz="1400" dirty="0"/>
                    </a:p>
                  </a:txBody>
                  <a:tcPr/>
                </a:tc>
                <a:tc>
                  <a:txBody>
                    <a:bodyPr/>
                    <a:lstStyle/>
                    <a:p>
                      <a:r>
                        <a:rPr lang="en-US" sz="1400" dirty="0"/>
                        <a:t>l</a:t>
                      </a:r>
                      <a:r>
                        <a:rPr lang="en-US" sz="1400" baseline="-25000" dirty="0"/>
                        <a:t>7</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a:t>l</a:t>
                      </a:r>
                      <a:r>
                        <a:rPr lang="en-US" sz="1400" baseline="-25000" dirty="0"/>
                        <a:t>32</a:t>
                      </a:r>
                      <a:endParaRPr lang="en-US" sz="1400" dirty="0"/>
                    </a:p>
                  </a:txBody>
                  <a:tcPr/>
                </a:tc>
                <a:extLst>
                  <a:ext uri="{0D108BD9-81ED-4DB2-BD59-A6C34878D82A}">
                    <a16:rowId xmlns:a16="http://schemas.microsoft.com/office/drawing/2014/main" val="546401621"/>
                  </a:ext>
                </a:extLst>
              </a:tr>
            </a:tbl>
          </a:graphicData>
        </a:graphic>
      </p:graphicFrame>
      <p:cxnSp>
        <p:nvCxnSpPr>
          <p:cNvPr id="13" name="Straight Arrow Connector 12">
            <a:extLst>
              <a:ext uri="{FF2B5EF4-FFF2-40B4-BE49-F238E27FC236}">
                <a16:creationId xmlns:a16="http://schemas.microsoft.com/office/drawing/2014/main" id="{CDF49C70-5909-4CDB-8E80-D9F8192F7B98}"/>
              </a:ext>
            </a:extLst>
          </p:cNvPr>
          <p:cNvCxnSpPr>
            <a:cxnSpLocks/>
          </p:cNvCxnSpPr>
          <p:nvPr/>
        </p:nvCxnSpPr>
        <p:spPr>
          <a:xfrm>
            <a:off x="662454" y="2349498"/>
            <a:ext cx="3383766" cy="594564"/>
          </a:xfrm>
          <a:prstGeom prst="straightConnector1">
            <a:avLst/>
          </a:prstGeom>
          <a:ln w="2857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F318219D-EF31-45F1-BCEE-0FB31AE5C038}"/>
              </a:ext>
            </a:extLst>
          </p:cNvPr>
          <p:cNvCxnSpPr>
            <a:cxnSpLocks/>
          </p:cNvCxnSpPr>
          <p:nvPr/>
        </p:nvCxnSpPr>
        <p:spPr>
          <a:xfrm flipH="1">
            <a:off x="4305741" y="2345985"/>
            <a:ext cx="3331076" cy="598077"/>
          </a:xfrm>
          <a:prstGeom prst="straightConnector1">
            <a:avLst/>
          </a:prstGeom>
          <a:ln w="2857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6F4A5921-6853-4AA1-8690-95C22DBB3886}"/>
              </a:ext>
            </a:extLst>
          </p:cNvPr>
          <p:cNvCxnSpPr>
            <a:cxnSpLocks/>
          </p:cNvCxnSpPr>
          <p:nvPr/>
        </p:nvCxnSpPr>
        <p:spPr>
          <a:xfrm flipH="1">
            <a:off x="4632960" y="2345985"/>
            <a:ext cx="1030014" cy="598077"/>
          </a:xfrm>
          <a:prstGeom prst="straightConnector1">
            <a:avLst/>
          </a:prstGeom>
          <a:ln w="2857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B74629E0-40C2-41A0-AAFF-CDC71DC73090}"/>
              </a:ext>
            </a:extLst>
          </p:cNvPr>
          <p:cNvCxnSpPr>
            <a:cxnSpLocks/>
          </p:cNvCxnSpPr>
          <p:nvPr/>
        </p:nvCxnSpPr>
        <p:spPr>
          <a:xfrm>
            <a:off x="11388256" y="2345985"/>
            <a:ext cx="643724" cy="598077"/>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AACA6570-DEEB-4C30-BECE-ABCEDF4B59CD}"/>
                  </a:ext>
                </a:extLst>
              </p:cNvPr>
              <p:cNvSpPr/>
              <p:nvPr/>
            </p:nvSpPr>
            <p:spPr>
              <a:xfrm>
                <a:off x="1219974" y="525637"/>
                <a:ext cx="3412986" cy="372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0">
                              <a:latin typeface="Cambria Math" panose="02040503050406030204" pitchFamily="18" charset="0"/>
                            </a:rPr>
                            <m:t>=</m:t>
                          </m:r>
                          <m:r>
                            <a:rPr lang="en-US" i="1">
                              <a:latin typeface="Cambria Math" panose="02040503050406030204" pitchFamily="18" charset="0"/>
                            </a:rPr>
                            <m:t>𝑚𝑜𝑑</m:t>
                          </m:r>
                          <m:r>
                            <a:rPr lang="en-US" i="0">
                              <a:latin typeface="Cambria Math" panose="02040503050406030204" pitchFamily="18" charset="0"/>
                            </a:rPr>
                            <m:t>(</m:t>
                          </m:r>
                          <m:r>
                            <a:rPr lang="en-US" i="1">
                              <a:latin typeface="Cambria Math" panose="02040503050406030204" pitchFamily="18" charset="0"/>
                            </a:rPr>
                            <m:t>𝑓𝑙𝑜𝑜𝑟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r>
                                <a:rPr lang="en-US" i="0">
                                  <a:latin typeface="Cambria Math" panose="02040503050406030204" pitchFamily="18" charset="0"/>
                                </a:rPr>
                                <m:t>×</m:t>
                              </m:r>
                              <m:sSup>
                                <m:sSupPr>
                                  <m:ctrlPr>
                                    <a:rPr lang="en-US" i="1">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15</m:t>
                                  </m:r>
                                </m:sup>
                              </m:sSup>
                            </m:e>
                          </m:d>
                          <m:r>
                            <a:rPr lang="en-US" i="0">
                              <a:latin typeface="Cambria Math" panose="02040503050406030204" pitchFamily="18" charset="0"/>
                            </a:rPr>
                            <m:t>,</m:t>
                          </m:r>
                          <m:r>
                            <a:rPr lang="en-US" b="0" i="1" smtClean="0">
                              <a:latin typeface="Cambria Math" panose="02040503050406030204" pitchFamily="18" charset="0"/>
                            </a:rPr>
                            <m:t>𝑀</m:t>
                          </m:r>
                        </m:e>
                      </m:d>
                    </m:oMath>
                  </m:oMathPara>
                </a14:m>
                <a:endParaRPr lang="en-US" dirty="0"/>
              </a:p>
            </p:txBody>
          </p:sp>
        </mc:Choice>
        <mc:Fallback>
          <p:sp>
            <p:nvSpPr>
              <p:cNvPr id="17" name="Rectangle 16">
                <a:extLst>
                  <a:ext uri="{FF2B5EF4-FFF2-40B4-BE49-F238E27FC236}">
                    <a16:creationId xmlns:a16="http://schemas.microsoft.com/office/drawing/2014/main" id="{AACA6570-DEEB-4C30-BECE-ABCEDF4B59CD}"/>
                  </a:ext>
                </a:extLst>
              </p:cNvPr>
              <p:cNvSpPr>
                <a:spLocks noRot="1" noChangeAspect="1" noMove="1" noResize="1" noEditPoints="1" noAdjustHandles="1" noChangeArrowheads="1" noChangeShapeType="1" noTextEdit="1"/>
              </p:cNvSpPr>
              <p:nvPr/>
            </p:nvSpPr>
            <p:spPr>
              <a:xfrm>
                <a:off x="1219974" y="525637"/>
                <a:ext cx="3412986" cy="372410"/>
              </a:xfrm>
              <a:prstGeom prst="rect">
                <a:avLst/>
              </a:prstGeom>
              <a:blipFill>
                <a:blip r:embed="rId2"/>
                <a:stretch>
                  <a:fillRect t="-118033" r="-14286" b="-1852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3FE6272-FD05-4ABD-9C3C-118982A1DD58}"/>
                  </a:ext>
                </a:extLst>
              </p:cNvPr>
              <p:cNvSpPr/>
              <p:nvPr/>
            </p:nvSpPr>
            <p:spPr>
              <a:xfrm>
                <a:off x="1266186" y="104464"/>
                <a:ext cx="2176301"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r>
                          <a:rPr lang="en-US">
                            <a:latin typeface="Cambria Math" panose="02040503050406030204" pitchFamily="18" charset="0"/>
                          </a:rPr>
                          <m:t>+1</m:t>
                        </m:r>
                      </m:sub>
                    </m:sSub>
                    <m:r>
                      <a:rPr lang="en-US">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𝑟</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oMath>
                </a14:m>
                <a:r>
                  <a:rPr lang="en-US" dirty="0"/>
                  <a:t>(</a:t>
                </a:r>
                <a14:m>
                  <m:oMath xmlns:m="http://schemas.openxmlformats.org/officeDocument/2006/math">
                    <m:r>
                      <a:rPr lang="en-US">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oMath>
                </a14:m>
                <a:r>
                  <a:rPr lang="en-US" dirty="0"/>
                  <a:t>) </a:t>
                </a:r>
              </a:p>
            </p:txBody>
          </p:sp>
        </mc:Choice>
        <mc:Fallback>
          <p:sp>
            <p:nvSpPr>
              <p:cNvPr id="2" name="Rectangle 1">
                <a:extLst>
                  <a:ext uri="{FF2B5EF4-FFF2-40B4-BE49-F238E27FC236}">
                    <a16:creationId xmlns:a16="http://schemas.microsoft.com/office/drawing/2014/main" id="{93FE6272-FD05-4ABD-9C3C-118982A1DD58}"/>
                  </a:ext>
                </a:extLst>
              </p:cNvPr>
              <p:cNvSpPr>
                <a:spLocks noRot="1" noChangeAspect="1" noMove="1" noResize="1" noEditPoints="1" noAdjustHandles="1" noChangeArrowheads="1" noChangeShapeType="1" noTextEdit="1"/>
              </p:cNvSpPr>
              <p:nvPr/>
            </p:nvSpPr>
            <p:spPr>
              <a:xfrm>
                <a:off x="1266186" y="104464"/>
                <a:ext cx="2176301" cy="369332"/>
              </a:xfrm>
              <a:prstGeom prst="rect">
                <a:avLst/>
              </a:prstGeom>
              <a:blipFill>
                <a:blip r:embed="rId3"/>
                <a:stretch>
                  <a:fillRect t="-8197" r="-1401" b="-2459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65BF570-5A2A-4FC5-A520-8A18184A49F1}"/>
              </a:ext>
            </a:extLst>
          </p:cNvPr>
          <p:cNvSpPr/>
          <p:nvPr/>
        </p:nvSpPr>
        <p:spPr>
          <a:xfrm>
            <a:off x="2869324" y="2940549"/>
            <a:ext cx="8753030" cy="75488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Arrow: Curved Right 17">
            <a:extLst>
              <a:ext uri="{FF2B5EF4-FFF2-40B4-BE49-F238E27FC236}">
                <a16:creationId xmlns:a16="http://schemas.microsoft.com/office/drawing/2014/main" id="{12F10173-3B29-4860-9AD4-FD847A720B41}"/>
              </a:ext>
            </a:extLst>
          </p:cNvPr>
          <p:cNvSpPr/>
          <p:nvPr/>
        </p:nvSpPr>
        <p:spPr>
          <a:xfrm>
            <a:off x="2459421" y="3429000"/>
            <a:ext cx="409903" cy="72048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9806B455-0D72-486B-B115-79FFBA7458B0}"/>
                  </a:ext>
                </a:extLst>
              </p:cNvPr>
              <p:cNvSpPr/>
              <p:nvPr/>
            </p:nvSpPr>
            <p:spPr>
              <a:xfrm>
                <a:off x="159299" y="2940549"/>
                <a:ext cx="21213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r>
                            <a:rPr lang="en-US" i="0">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𝑛</m:t>
                              </m:r>
                            </m:sub>
                          </m:sSub>
                        </m:e>
                      </m:d>
                    </m:oMath>
                  </m:oMathPara>
                </a14:m>
                <a:endParaRPr lang="en-US" dirty="0"/>
              </a:p>
            </p:txBody>
          </p:sp>
        </mc:Choice>
        <mc:Fallback>
          <p:sp>
            <p:nvSpPr>
              <p:cNvPr id="23" name="Rectangle 22">
                <a:extLst>
                  <a:ext uri="{FF2B5EF4-FFF2-40B4-BE49-F238E27FC236}">
                    <a16:creationId xmlns:a16="http://schemas.microsoft.com/office/drawing/2014/main" id="{9806B455-0D72-486B-B115-79FFBA7458B0}"/>
                  </a:ext>
                </a:extLst>
              </p:cNvPr>
              <p:cNvSpPr>
                <a:spLocks noRot="1" noChangeAspect="1" noMove="1" noResize="1" noEditPoints="1" noAdjustHandles="1" noChangeArrowheads="1" noChangeShapeType="1" noTextEdit="1"/>
              </p:cNvSpPr>
              <p:nvPr/>
            </p:nvSpPr>
            <p:spPr>
              <a:xfrm>
                <a:off x="159299" y="2940549"/>
                <a:ext cx="2121350" cy="369332"/>
              </a:xfrm>
              <a:prstGeom prst="rect">
                <a:avLst/>
              </a:prstGeom>
              <a:blipFill>
                <a:blip r:embed="rId4"/>
                <a:stretch>
                  <a:fillRect t="-119672" r="-23563" b="-183607"/>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EA4DCBDB-590D-4EED-AA9D-E43BBE9ADEE9}"/>
              </a:ext>
            </a:extLst>
          </p:cNvPr>
          <p:cNvSpPr/>
          <p:nvPr/>
        </p:nvSpPr>
        <p:spPr>
          <a:xfrm>
            <a:off x="2926467" y="3702463"/>
            <a:ext cx="8753030" cy="75488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4E9CE479-8425-4A77-93E0-B7B98CB865DA}"/>
                  </a:ext>
                </a:extLst>
              </p:cNvPr>
              <p:cNvSpPr/>
              <p:nvPr/>
            </p:nvSpPr>
            <p:spPr>
              <a:xfrm>
                <a:off x="307935" y="3666446"/>
                <a:ext cx="22498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33</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i="0">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32</m:t>
                              </m:r>
                            </m:sub>
                          </m:sSub>
                        </m:e>
                      </m:d>
                    </m:oMath>
                  </m:oMathPara>
                </a14:m>
                <a:endParaRPr lang="en-US" dirty="0"/>
              </a:p>
            </p:txBody>
          </p:sp>
        </mc:Choice>
        <mc:Fallback>
          <p:sp>
            <p:nvSpPr>
              <p:cNvPr id="26" name="Rectangle 25">
                <a:extLst>
                  <a:ext uri="{FF2B5EF4-FFF2-40B4-BE49-F238E27FC236}">
                    <a16:creationId xmlns:a16="http://schemas.microsoft.com/office/drawing/2014/main" id="{4E9CE479-8425-4A77-93E0-B7B98CB865DA}"/>
                  </a:ext>
                </a:extLst>
              </p:cNvPr>
              <p:cNvSpPr>
                <a:spLocks noRot="1" noChangeAspect="1" noMove="1" noResize="1" noEditPoints="1" noAdjustHandles="1" noChangeArrowheads="1" noChangeShapeType="1" noTextEdit="1"/>
              </p:cNvSpPr>
              <p:nvPr/>
            </p:nvSpPr>
            <p:spPr>
              <a:xfrm>
                <a:off x="307935" y="3666446"/>
                <a:ext cx="2249847" cy="369332"/>
              </a:xfrm>
              <a:prstGeom prst="rect">
                <a:avLst/>
              </a:prstGeom>
              <a:blipFill>
                <a:blip r:embed="rId5"/>
                <a:stretch>
                  <a:fillRect t="-119672" r="-22222" b="-1836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289C57D9-9FB8-4341-A04C-E7E9FC1F1B46}"/>
                  </a:ext>
                </a:extLst>
              </p:cNvPr>
              <p:cNvSpPr/>
              <p:nvPr/>
            </p:nvSpPr>
            <p:spPr>
              <a:xfrm>
                <a:off x="191565" y="4510295"/>
                <a:ext cx="23230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65</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i="0">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65</m:t>
                              </m:r>
                            </m:sub>
                          </m:sSub>
                        </m:e>
                      </m:d>
                    </m:oMath>
                  </m:oMathPara>
                </a14:m>
                <a:endParaRPr lang="en-US" dirty="0"/>
              </a:p>
            </p:txBody>
          </p:sp>
        </mc:Choice>
        <mc:Fallback>
          <p:sp>
            <p:nvSpPr>
              <p:cNvPr id="28" name="Rectangle 27">
                <a:extLst>
                  <a:ext uri="{FF2B5EF4-FFF2-40B4-BE49-F238E27FC236}">
                    <a16:creationId xmlns:a16="http://schemas.microsoft.com/office/drawing/2014/main" id="{289C57D9-9FB8-4341-A04C-E7E9FC1F1B46}"/>
                  </a:ext>
                </a:extLst>
              </p:cNvPr>
              <p:cNvSpPr>
                <a:spLocks noRot="1" noChangeAspect="1" noMove="1" noResize="1" noEditPoints="1" noAdjustHandles="1" noChangeArrowheads="1" noChangeShapeType="1" noTextEdit="1"/>
              </p:cNvSpPr>
              <p:nvPr/>
            </p:nvSpPr>
            <p:spPr>
              <a:xfrm>
                <a:off x="191565" y="4510295"/>
                <a:ext cx="2323008" cy="369332"/>
              </a:xfrm>
              <a:prstGeom prst="rect">
                <a:avLst/>
              </a:prstGeom>
              <a:blipFill>
                <a:blip r:embed="rId6"/>
                <a:stretch>
                  <a:fillRect t="-121667" r="-20210" b="-188333"/>
                </a:stretch>
              </a:blipFill>
            </p:spPr>
            <p:txBody>
              <a:bodyPr/>
              <a:lstStyle/>
              <a:p>
                <a:r>
                  <a:rPr lang="en-US">
                    <a:noFill/>
                  </a:rPr>
                  <a:t> </a:t>
                </a:r>
              </a:p>
            </p:txBody>
          </p:sp>
        </mc:Fallback>
      </mc:AlternateContent>
      <p:sp>
        <p:nvSpPr>
          <p:cNvPr id="29" name="Arrow: Curved Right 28">
            <a:extLst>
              <a:ext uri="{FF2B5EF4-FFF2-40B4-BE49-F238E27FC236}">
                <a16:creationId xmlns:a16="http://schemas.microsoft.com/office/drawing/2014/main" id="{70F64A85-0F96-4732-90EF-C8F12469FF29}"/>
              </a:ext>
            </a:extLst>
          </p:cNvPr>
          <p:cNvSpPr/>
          <p:nvPr/>
        </p:nvSpPr>
        <p:spPr>
          <a:xfrm>
            <a:off x="2370035" y="4317098"/>
            <a:ext cx="409903" cy="72048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605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FA5A-3C19-4AB8-BF32-63C11C7E31FE}"/>
              </a:ext>
            </a:extLst>
          </p:cNvPr>
          <p:cNvSpPr>
            <a:spLocks noGrp="1"/>
          </p:cNvSpPr>
          <p:nvPr>
            <p:ph type="title"/>
          </p:nvPr>
        </p:nvSpPr>
        <p:spPr>
          <a:xfrm>
            <a:off x="602933" y="-88489"/>
            <a:ext cx="9905998" cy="1478570"/>
          </a:xfrm>
        </p:spPr>
        <p:txBody>
          <a:bodyPr/>
          <a:lstStyle/>
          <a:p>
            <a:r>
              <a:rPr lang="en-US" dirty="0"/>
              <a:t>Reordering</a:t>
            </a:r>
          </a:p>
        </p:txBody>
      </p:sp>
      <p:graphicFrame>
        <p:nvGraphicFramePr>
          <p:cNvPr id="9" name="Table 8">
            <a:extLst>
              <a:ext uri="{FF2B5EF4-FFF2-40B4-BE49-F238E27FC236}">
                <a16:creationId xmlns:a16="http://schemas.microsoft.com/office/drawing/2014/main" id="{9CC371A7-B9E6-4481-853B-D23A515CFA97}"/>
              </a:ext>
            </a:extLst>
          </p:cNvPr>
          <p:cNvGraphicFramePr>
            <a:graphicFrameLocks noGrp="1"/>
          </p:cNvGraphicFramePr>
          <p:nvPr>
            <p:extLst>
              <p:ext uri="{D42A27DB-BD31-4B8C-83A1-F6EECF244321}">
                <p14:modId xmlns:p14="http://schemas.microsoft.com/office/powerpoint/2010/main" val="2725390823"/>
              </p:ext>
            </p:extLst>
          </p:nvPr>
        </p:nvGraphicFramePr>
        <p:xfrm>
          <a:off x="3295332" y="2031190"/>
          <a:ext cx="8127999" cy="370840"/>
        </p:xfrm>
        <a:graphic>
          <a:graphicData uri="http://schemas.openxmlformats.org/drawingml/2006/table">
            <a:tbl>
              <a:tblPr firstRow="1" bandRow="1">
                <a:tableStyleId>{00A15C55-8517-42AA-B614-E9B94910E393}</a:tableStyleId>
              </a:tblPr>
              <a:tblGrid>
                <a:gridCol w="903111">
                  <a:extLst>
                    <a:ext uri="{9D8B030D-6E8A-4147-A177-3AD203B41FA5}">
                      <a16:colId xmlns:a16="http://schemas.microsoft.com/office/drawing/2014/main" val="2877347252"/>
                    </a:ext>
                  </a:extLst>
                </a:gridCol>
                <a:gridCol w="903111">
                  <a:extLst>
                    <a:ext uri="{9D8B030D-6E8A-4147-A177-3AD203B41FA5}">
                      <a16:colId xmlns:a16="http://schemas.microsoft.com/office/drawing/2014/main" val="46006408"/>
                    </a:ext>
                  </a:extLst>
                </a:gridCol>
                <a:gridCol w="903111">
                  <a:extLst>
                    <a:ext uri="{9D8B030D-6E8A-4147-A177-3AD203B41FA5}">
                      <a16:colId xmlns:a16="http://schemas.microsoft.com/office/drawing/2014/main" val="4217746584"/>
                    </a:ext>
                  </a:extLst>
                </a:gridCol>
                <a:gridCol w="903111">
                  <a:extLst>
                    <a:ext uri="{9D8B030D-6E8A-4147-A177-3AD203B41FA5}">
                      <a16:colId xmlns:a16="http://schemas.microsoft.com/office/drawing/2014/main" val="1051521622"/>
                    </a:ext>
                  </a:extLst>
                </a:gridCol>
                <a:gridCol w="903111">
                  <a:extLst>
                    <a:ext uri="{9D8B030D-6E8A-4147-A177-3AD203B41FA5}">
                      <a16:colId xmlns:a16="http://schemas.microsoft.com/office/drawing/2014/main" val="3257209042"/>
                    </a:ext>
                  </a:extLst>
                </a:gridCol>
                <a:gridCol w="903111">
                  <a:extLst>
                    <a:ext uri="{9D8B030D-6E8A-4147-A177-3AD203B41FA5}">
                      <a16:colId xmlns:a16="http://schemas.microsoft.com/office/drawing/2014/main" val="1422844634"/>
                    </a:ext>
                  </a:extLst>
                </a:gridCol>
                <a:gridCol w="903111">
                  <a:extLst>
                    <a:ext uri="{9D8B030D-6E8A-4147-A177-3AD203B41FA5}">
                      <a16:colId xmlns:a16="http://schemas.microsoft.com/office/drawing/2014/main" val="2881373817"/>
                    </a:ext>
                  </a:extLst>
                </a:gridCol>
                <a:gridCol w="903111">
                  <a:extLst>
                    <a:ext uri="{9D8B030D-6E8A-4147-A177-3AD203B41FA5}">
                      <a16:colId xmlns:a16="http://schemas.microsoft.com/office/drawing/2014/main" val="1151319415"/>
                    </a:ext>
                  </a:extLst>
                </a:gridCol>
                <a:gridCol w="903111">
                  <a:extLst>
                    <a:ext uri="{9D8B030D-6E8A-4147-A177-3AD203B41FA5}">
                      <a16:colId xmlns:a16="http://schemas.microsoft.com/office/drawing/2014/main" val="1154087119"/>
                    </a:ext>
                  </a:extLst>
                </a:gridCol>
              </a:tblGrid>
              <a:tr h="370840">
                <a:tc>
                  <a:txBody>
                    <a:bodyPr/>
                    <a:lstStyle/>
                    <a:p>
                      <a:r>
                        <a:rPr lang="en-US" dirty="0"/>
                        <a:t>3</a:t>
                      </a:r>
                    </a:p>
                  </a:txBody>
                  <a:tcPr/>
                </a:tc>
                <a:tc>
                  <a:txBody>
                    <a:bodyPr/>
                    <a:lstStyle/>
                    <a:p>
                      <a:r>
                        <a:rPr lang="en-US" dirty="0"/>
                        <a:t>4</a:t>
                      </a:r>
                    </a:p>
                  </a:txBody>
                  <a:tcPr/>
                </a:tc>
                <a:tc>
                  <a:txBody>
                    <a:bodyPr/>
                    <a:lstStyle/>
                    <a:p>
                      <a:r>
                        <a:rPr lang="en-US" dirty="0"/>
                        <a:t>8</a:t>
                      </a:r>
                    </a:p>
                  </a:txBody>
                  <a:tcPr/>
                </a:tc>
                <a:tc>
                  <a:txBody>
                    <a:bodyPr/>
                    <a:lstStyle/>
                    <a:p>
                      <a:r>
                        <a:rPr lang="en-US" dirty="0"/>
                        <a:t>2</a:t>
                      </a:r>
                    </a:p>
                  </a:txBody>
                  <a:tcPr/>
                </a:tc>
                <a:tc>
                  <a:txBody>
                    <a:bodyPr/>
                    <a:lstStyle/>
                    <a:p>
                      <a:r>
                        <a:rPr lang="en-US" dirty="0"/>
                        <a:t>6</a:t>
                      </a:r>
                    </a:p>
                  </a:txBody>
                  <a:tcPr/>
                </a:tc>
                <a:tc>
                  <a:txBody>
                    <a:bodyPr/>
                    <a:lstStyle/>
                    <a:p>
                      <a:r>
                        <a:rPr lang="en-US" dirty="0"/>
                        <a:t>9</a:t>
                      </a:r>
                    </a:p>
                  </a:txBody>
                  <a:tcPr/>
                </a:tc>
                <a:tc>
                  <a:txBody>
                    <a:bodyPr/>
                    <a:lstStyle/>
                    <a:p>
                      <a:r>
                        <a:rPr lang="en-US" dirty="0"/>
                        <a:t>5</a:t>
                      </a:r>
                    </a:p>
                  </a:txBody>
                  <a:tcPr/>
                </a:tc>
                <a:tc>
                  <a:txBody>
                    <a:bodyPr/>
                    <a:lstStyle/>
                    <a:p>
                      <a:r>
                        <a:rPr lang="en-US" dirty="0"/>
                        <a:t>1</a:t>
                      </a:r>
                    </a:p>
                  </a:txBody>
                  <a:tcPr/>
                </a:tc>
                <a:tc>
                  <a:txBody>
                    <a:bodyPr/>
                    <a:lstStyle/>
                    <a:p>
                      <a:r>
                        <a:rPr lang="en-US" dirty="0"/>
                        <a:t>7</a:t>
                      </a:r>
                    </a:p>
                  </a:txBody>
                  <a:tcPr/>
                </a:tc>
                <a:extLst>
                  <a:ext uri="{0D108BD9-81ED-4DB2-BD59-A6C34878D82A}">
                    <a16:rowId xmlns:a16="http://schemas.microsoft.com/office/drawing/2014/main" val="3671932797"/>
                  </a:ext>
                </a:extLst>
              </a:tr>
            </a:tbl>
          </a:graphicData>
        </a:graphic>
      </p:graphicFrame>
      <p:sp>
        <p:nvSpPr>
          <p:cNvPr id="10" name="Rectangle 9">
            <a:extLst>
              <a:ext uri="{FF2B5EF4-FFF2-40B4-BE49-F238E27FC236}">
                <a16:creationId xmlns:a16="http://schemas.microsoft.com/office/drawing/2014/main" id="{E26E55E8-66E2-4479-97E1-E0BB4F82DF1F}"/>
              </a:ext>
            </a:extLst>
          </p:cNvPr>
          <p:cNvSpPr/>
          <p:nvPr/>
        </p:nvSpPr>
        <p:spPr>
          <a:xfrm>
            <a:off x="1370012" y="2048369"/>
            <a:ext cx="1589281" cy="369332"/>
          </a:xfrm>
          <a:prstGeom prst="rect">
            <a:avLst/>
          </a:prstGeom>
        </p:spPr>
        <p:txBody>
          <a:bodyPr wrap="none">
            <a:spAutoFit/>
          </a:bodyPr>
          <a:lstStyle/>
          <a:p>
            <a:r>
              <a:rPr lang="en-US" dirty="0"/>
              <a:t>Random Matrix</a:t>
            </a:r>
          </a:p>
        </p:txBody>
      </p:sp>
      <p:sp>
        <p:nvSpPr>
          <p:cNvPr id="11" name="TextBox 10">
            <a:extLst>
              <a:ext uri="{FF2B5EF4-FFF2-40B4-BE49-F238E27FC236}">
                <a16:creationId xmlns:a16="http://schemas.microsoft.com/office/drawing/2014/main" id="{933575FA-75DA-4575-AD76-B8C04F5F584A}"/>
              </a:ext>
            </a:extLst>
          </p:cNvPr>
          <p:cNvSpPr txBox="1"/>
          <p:nvPr/>
        </p:nvSpPr>
        <p:spPr>
          <a:xfrm>
            <a:off x="1258252" y="2723907"/>
            <a:ext cx="2876868" cy="365760"/>
          </a:xfrm>
          <a:prstGeom prst="rect">
            <a:avLst/>
          </a:prstGeom>
          <a:noFill/>
        </p:spPr>
        <p:txBody>
          <a:bodyPr wrap="square" rtlCol="0">
            <a:spAutoFit/>
          </a:bodyPr>
          <a:lstStyle/>
          <a:p>
            <a:r>
              <a:rPr lang="en-US" dirty="0"/>
              <a:t>Selected moving window-bit</a:t>
            </a:r>
          </a:p>
        </p:txBody>
      </p:sp>
      <p:graphicFrame>
        <p:nvGraphicFramePr>
          <p:cNvPr id="12" name="Table 11">
            <a:extLst>
              <a:ext uri="{FF2B5EF4-FFF2-40B4-BE49-F238E27FC236}">
                <a16:creationId xmlns:a16="http://schemas.microsoft.com/office/drawing/2014/main" id="{F05A2F23-3E31-486D-9486-2B7CA37C66DC}"/>
              </a:ext>
            </a:extLst>
          </p:cNvPr>
          <p:cNvGraphicFramePr>
            <a:graphicFrameLocks noGrp="1"/>
          </p:cNvGraphicFramePr>
          <p:nvPr>
            <p:extLst>
              <p:ext uri="{D42A27DB-BD31-4B8C-83A1-F6EECF244321}">
                <p14:modId xmlns:p14="http://schemas.microsoft.com/office/powerpoint/2010/main" val="1855421521"/>
              </p:ext>
            </p:extLst>
          </p:nvPr>
        </p:nvGraphicFramePr>
        <p:xfrm>
          <a:off x="3295331" y="3717599"/>
          <a:ext cx="8127999" cy="378587"/>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877347252"/>
                    </a:ext>
                  </a:extLst>
                </a:gridCol>
                <a:gridCol w="903111">
                  <a:extLst>
                    <a:ext uri="{9D8B030D-6E8A-4147-A177-3AD203B41FA5}">
                      <a16:colId xmlns:a16="http://schemas.microsoft.com/office/drawing/2014/main" val="46006408"/>
                    </a:ext>
                  </a:extLst>
                </a:gridCol>
                <a:gridCol w="903111">
                  <a:extLst>
                    <a:ext uri="{9D8B030D-6E8A-4147-A177-3AD203B41FA5}">
                      <a16:colId xmlns:a16="http://schemas.microsoft.com/office/drawing/2014/main" val="4217746584"/>
                    </a:ext>
                  </a:extLst>
                </a:gridCol>
                <a:gridCol w="903111">
                  <a:extLst>
                    <a:ext uri="{9D8B030D-6E8A-4147-A177-3AD203B41FA5}">
                      <a16:colId xmlns:a16="http://schemas.microsoft.com/office/drawing/2014/main" val="1051521622"/>
                    </a:ext>
                  </a:extLst>
                </a:gridCol>
                <a:gridCol w="903111">
                  <a:extLst>
                    <a:ext uri="{9D8B030D-6E8A-4147-A177-3AD203B41FA5}">
                      <a16:colId xmlns:a16="http://schemas.microsoft.com/office/drawing/2014/main" val="3257209042"/>
                    </a:ext>
                  </a:extLst>
                </a:gridCol>
                <a:gridCol w="903111">
                  <a:extLst>
                    <a:ext uri="{9D8B030D-6E8A-4147-A177-3AD203B41FA5}">
                      <a16:colId xmlns:a16="http://schemas.microsoft.com/office/drawing/2014/main" val="1422844634"/>
                    </a:ext>
                  </a:extLst>
                </a:gridCol>
                <a:gridCol w="903111">
                  <a:extLst>
                    <a:ext uri="{9D8B030D-6E8A-4147-A177-3AD203B41FA5}">
                      <a16:colId xmlns:a16="http://schemas.microsoft.com/office/drawing/2014/main" val="2881373817"/>
                    </a:ext>
                  </a:extLst>
                </a:gridCol>
                <a:gridCol w="903111">
                  <a:extLst>
                    <a:ext uri="{9D8B030D-6E8A-4147-A177-3AD203B41FA5}">
                      <a16:colId xmlns:a16="http://schemas.microsoft.com/office/drawing/2014/main" val="1151319415"/>
                    </a:ext>
                  </a:extLst>
                </a:gridCol>
                <a:gridCol w="903111">
                  <a:extLst>
                    <a:ext uri="{9D8B030D-6E8A-4147-A177-3AD203B41FA5}">
                      <a16:colId xmlns:a16="http://schemas.microsoft.com/office/drawing/2014/main" val="1154087119"/>
                    </a:ext>
                  </a:extLst>
                </a:gridCol>
              </a:tblGrid>
              <a:tr h="378587">
                <a:tc>
                  <a:txBody>
                    <a:bodyPr/>
                    <a:lstStyle/>
                    <a:p>
                      <a:r>
                        <a:rPr lang="en-US" dirty="0"/>
                        <a:t>20</a:t>
                      </a:r>
                    </a:p>
                  </a:txBody>
                  <a:tcPr/>
                </a:tc>
                <a:tc>
                  <a:txBody>
                    <a:bodyPr/>
                    <a:lstStyle/>
                    <a:p>
                      <a:r>
                        <a:rPr lang="en-US" dirty="0"/>
                        <a:t>10</a:t>
                      </a:r>
                    </a:p>
                  </a:txBody>
                  <a:tcPr/>
                </a:tc>
                <a:tc>
                  <a:txBody>
                    <a:bodyPr/>
                    <a:lstStyle/>
                    <a:p>
                      <a:r>
                        <a:rPr lang="en-US" dirty="0"/>
                        <a:t>15</a:t>
                      </a:r>
                    </a:p>
                  </a:txBody>
                  <a:tcPr/>
                </a:tc>
                <a:tc>
                  <a:txBody>
                    <a:bodyPr/>
                    <a:lstStyle/>
                    <a:p>
                      <a:r>
                        <a:rPr lang="en-US" dirty="0"/>
                        <a:t>51</a:t>
                      </a:r>
                    </a:p>
                  </a:txBody>
                  <a:tcPr/>
                </a:tc>
                <a:tc>
                  <a:txBody>
                    <a:bodyPr/>
                    <a:lstStyle/>
                    <a:p>
                      <a:r>
                        <a:rPr lang="en-US" dirty="0"/>
                        <a:t>45</a:t>
                      </a:r>
                    </a:p>
                  </a:txBody>
                  <a:tcPr/>
                </a:tc>
                <a:tc>
                  <a:txBody>
                    <a:bodyPr/>
                    <a:lstStyle/>
                    <a:p>
                      <a:r>
                        <a:rPr lang="en-US" dirty="0"/>
                        <a:t>78</a:t>
                      </a:r>
                    </a:p>
                  </a:txBody>
                  <a:tcPr/>
                </a:tc>
                <a:tc>
                  <a:txBody>
                    <a:bodyPr/>
                    <a:lstStyle/>
                    <a:p>
                      <a:r>
                        <a:rPr lang="en-US" dirty="0"/>
                        <a:t>54</a:t>
                      </a:r>
                    </a:p>
                  </a:txBody>
                  <a:tcPr/>
                </a:tc>
                <a:tc>
                  <a:txBody>
                    <a:bodyPr/>
                    <a:lstStyle/>
                    <a:p>
                      <a:r>
                        <a:rPr lang="en-US" dirty="0"/>
                        <a:t>12</a:t>
                      </a:r>
                    </a:p>
                  </a:txBody>
                  <a:tcPr/>
                </a:tc>
                <a:tc>
                  <a:txBody>
                    <a:bodyPr/>
                    <a:lstStyle/>
                    <a:p>
                      <a:r>
                        <a:rPr lang="en-US" dirty="0"/>
                        <a:t>18</a:t>
                      </a:r>
                    </a:p>
                  </a:txBody>
                  <a:tcPr/>
                </a:tc>
                <a:extLst>
                  <a:ext uri="{0D108BD9-81ED-4DB2-BD59-A6C34878D82A}">
                    <a16:rowId xmlns:a16="http://schemas.microsoft.com/office/drawing/2014/main" val="3671932797"/>
                  </a:ext>
                </a:extLst>
              </a:tr>
            </a:tbl>
          </a:graphicData>
        </a:graphic>
      </p:graphicFrame>
      <p:graphicFrame>
        <p:nvGraphicFramePr>
          <p:cNvPr id="13" name="Table 12">
            <a:extLst>
              <a:ext uri="{FF2B5EF4-FFF2-40B4-BE49-F238E27FC236}">
                <a16:creationId xmlns:a16="http://schemas.microsoft.com/office/drawing/2014/main" id="{7634776F-35CA-4888-AE98-49078821EC2B}"/>
              </a:ext>
            </a:extLst>
          </p:cNvPr>
          <p:cNvGraphicFramePr>
            <a:graphicFrameLocks noGrp="1"/>
          </p:cNvGraphicFramePr>
          <p:nvPr>
            <p:extLst>
              <p:ext uri="{D42A27DB-BD31-4B8C-83A1-F6EECF244321}">
                <p14:modId xmlns:p14="http://schemas.microsoft.com/office/powerpoint/2010/main" val="775543780"/>
              </p:ext>
            </p:extLst>
          </p:nvPr>
        </p:nvGraphicFramePr>
        <p:xfrm>
          <a:off x="3295331" y="3315169"/>
          <a:ext cx="8127999" cy="370840"/>
        </p:xfrm>
        <a:graphic>
          <a:graphicData uri="http://schemas.openxmlformats.org/drawingml/2006/table">
            <a:tbl>
              <a:tblPr firstRow="1" bandRow="1">
                <a:tableStyleId>{00A15C55-8517-42AA-B614-E9B94910E393}</a:tableStyleId>
              </a:tblPr>
              <a:tblGrid>
                <a:gridCol w="903111">
                  <a:extLst>
                    <a:ext uri="{9D8B030D-6E8A-4147-A177-3AD203B41FA5}">
                      <a16:colId xmlns:a16="http://schemas.microsoft.com/office/drawing/2014/main" val="2877347252"/>
                    </a:ext>
                  </a:extLst>
                </a:gridCol>
                <a:gridCol w="903111">
                  <a:extLst>
                    <a:ext uri="{9D8B030D-6E8A-4147-A177-3AD203B41FA5}">
                      <a16:colId xmlns:a16="http://schemas.microsoft.com/office/drawing/2014/main" val="46006408"/>
                    </a:ext>
                  </a:extLst>
                </a:gridCol>
                <a:gridCol w="903111">
                  <a:extLst>
                    <a:ext uri="{9D8B030D-6E8A-4147-A177-3AD203B41FA5}">
                      <a16:colId xmlns:a16="http://schemas.microsoft.com/office/drawing/2014/main" val="4217746584"/>
                    </a:ext>
                  </a:extLst>
                </a:gridCol>
                <a:gridCol w="903111">
                  <a:extLst>
                    <a:ext uri="{9D8B030D-6E8A-4147-A177-3AD203B41FA5}">
                      <a16:colId xmlns:a16="http://schemas.microsoft.com/office/drawing/2014/main" val="1051521622"/>
                    </a:ext>
                  </a:extLst>
                </a:gridCol>
                <a:gridCol w="903111">
                  <a:extLst>
                    <a:ext uri="{9D8B030D-6E8A-4147-A177-3AD203B41FA5}">
                      <a16:colId xmlns:a16="http://schemas.microsoft.com/office/drawing/2014/main" val="3257209042"/>
                    </a:ext>
                  </a:extLst>
                </a:gridCol>
                <a:gridCol w="903111">
                  <a:extLst>
                    <a:ext uri="{9D8B030D-6E8A-4147-A177-3AD203B41FA5}">
                      <a16:colId xmlns:a16="http://schemas.microsoft.com/office/drawing/2014/main" val="1422844634"/>
                    </a:ext>
                  </a:extLst>
                </a:gridCol>
                <a:gridCol w="903111">
                  <a:extLst>
                    <a:ext uri="{9D8B030D-6E8A-4147-A177-3AD203B41FA5}">
                      <a16:colId xmlns:a16="http://schemas.microsoft.com/office/drawing/2014/main" val="2881373817"/>
                    </a:ext>
                  </a:extLst>
                </a:gridCol>
                <a:gridCol w="903111">
                  <a:extLst>
                    <a:ext uri="{9D8B030D-6E8A-4147-A177-3AD203B41FA5}">
                      <a16:colId xmlns:a16="http://schemas.microsoft.com/office/drawing/2014/main" val="1151319415"/>
                    </a:ext>
                  </a:extLst>
                </a:gridCol>
                <a:gridCol w="903111">
                  <a:extLst>
                    <a:ext uri="{9D8B030D-6E8A-4147-A177-3AD203B41FA5}">
                      <a16:colId xmlns:a16="http://schemas.microsoft.com/office/drawing/2014/main" val="115408711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3671932797"/>
                  </a:ext>
                </a:extLst>
              </a:tr>
            </a:tbl>
          </a:graphicData>
        </a:graphic>
      </p:graphicFrame>
      <p:sp>
        <p:nvSpPr>
          <p:cNvPr id="14" name="Rectangle 13">
            <a:extLst>
              <a:ext uri="{FF2B5EF4-FFF2-40B4-BE49-F238E27FC236}">
                <a16:creationId xmlns:a16="http://schemas.microsoft.com/office/drawing/2014/main" id="{1BD2DC94-97A6-47F2-B147-65CABA26E8D4}"/>
              </a:ext>
            </a:extLst>
          </p:cNvPr>
          <p:cNvSpPr/>
          <p:nvPr/>
        </p:nvSpPr>
        <p:spPr>
          <a:xfrm>
            <a:off x="1370012" y="3334780"/>
            <a:ext cx="1689630" cy="369332"/>
          </a:xfrm>
          <a:prstGeom prst="rect">
            <a:avLst/>
          </a:prstGeom>
        </p:spPr>
        <p:txBody>
          <a:bodyPr wrap="none">
            <a:spAutoFit/>
          </a:bodyPr>
          <a:lstStyle/>
          <a:p>
            <a:r>
              <a:rPr lang="en-US" dirty="0"/>
              <a:t>Original Position</a:t>
            </a:r>
          </a:p>
        </p:txBody>
      </p:sp>
      <p:cxnSp>
        <p:nvCxnSpPr>
          <p:cNvPr id="16" name="Straight Arrow Connector 15">
            <a:extLst>
              <a:ext uri="{FF2B5EF4-FFF2-40B4-BE49-F238E27FC236}">
                <a16:creationId xmlns:a16="http://schemas.microsoft.com/office/drawing/2014/main" id="{2FBB8372-6FCA-4FE1-A4DB-3E157F77DFF2}"/>
              </a:ext>
            </a:extLst>
          </p:cNvPr>
          <p:cNvCxnSpPr/>
          <p:nvPr/>
        </p:nvCxnSpPr>
        <p:spPr>
          <a:xfrm flipH="1" flipV="1">
            <a:off x="3779520" y="2417701"/>
            <a:ext cx="1564640" cy="897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3927724E-E214-4E10-ABC1-96805A5BC944}"/>
              </a:ext>
            </a:extLst>
          </p:cNvPr>
          <p:cNvCxnSpPr/>
          <p:nvPr/>
        </p:nvCxnSpPr>
        <p:spPr>
          <a:xfrm flipV="1">
            <a:off x="4582160" y="2417701"/>
            <a:ext cx="1767840" cy="897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9E113995-DE33-48D0-B91E-76D1858E15FD}"/>
              </a:ext>
            </a:extLst>
          </p:cNvPr>
          <p:cNvCxnSpPr/>
          <p:nvPr/>
        </p:nvCxnSpPr>
        <p:spPr>
          <a:xfrm flipH="1" flipV="1">
            <a:off x="4653280" y="2417701"/>
            <a:ext cx="1817052" cy="897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3435A9D-C021-44EE-AE7D-A5B2224C263F}"/>
              </a:ext>
            </a:extLst>
          </p:cNvPr>
          <p:cNvCxnSpPr/>
          <p:nvPr/>
        </p:nvCxnSpPr>
        <p:spPr>
          <a:xfrm flipV="1">
            <a:off x="3761933" y="2417701"/>
            <a:ext cx="6316787" cy="8974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BC095BCD-57EF-46D5-A4DF-6D43FC9B68B2}"/>
              </a:ext>
            </a:extLst>
          </p:cNvPr>
          <p:cNvCxnSpPr/>
          <p:nvPr/>
        </p:nvCxnSpPr>
        <p:spPr>
          <a:xfrm flipV="1">
            <a:off x="9108440" y="2433620"/>
            <a:ext cx="1864360" cy="8815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5E0281B5-1F0C-4F03-808C-594361B5F3FC}"/>
              </a:ext>
            </a:extLst>
          </p:cNvPr>
          <p:cNvCxnSpPr/>
          <p:nvPr/>
        </p:nvCxnSpPr>
        <p:spPr>
          <a:xfrm flipH="1" flipV="1">
            <a:off x="8239760" y="2433620"/>
            <a:ext cx="2641600" cy="8815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9718F665-15C6-40FF-B6A2-CE3AFD818605}"/>
              </a:ext>
            </a:extLst>
          </p:cNvPr>
          <p:cNvCxnSpPr/>
          <p:nvPr/>
        </p:nvCxnSpPr>
        <p:spPr>
          <a:xfrm flipH="1" flipV="1">
            <a:off x="5561806" y="2433620"/>
            <a:ext cx="4478814" cy="8815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861CA95E-1D5B-478B-9AB8-4AEC75BCCDEA}"/>
              </a:ext>
            </a:extLst>
          </p:cNvPr>
          <p:cNvCxnSpPr/>
          <p:nvPr/>
        </p:nvCxnSpPr>
        <p:spPr>
          <a:xfrm flipH="1" flipV="1">
            <a:off x="7218680" y="2402030"/>
            <a:ext cx="845898" cy="9131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ECE1E248-C86A-41E0-8BCE-E29FDD2D2DD4}"/>
              </a:ext>
            </a:extLst>
          </p:cNvPr>
          <p:cNvCxnSpPr/>
          <p:nvPr/>
        </p:nvCxnSpPr>
        <p:spPr>
          <a:xfrm flipV="1">
            <a:off x="7246105" y="2402030"/>
            <a:ext cx="1824235" cy="9131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aphicFrame>
        <p:nvGraphicFramePr>
          <p:cNvPr id="33" name="Table 32">
            <a:extLst>
              <a:ext uri="{FF2B5EF4-FFF2-40B4-BE49-F238E27FC236}">
                <a16:creationId xmlns:a16="http://schemas.microsoft.com/office/drawing/2014/main" id="{AB84C645-C4E6-45A2-A9B0-00CE2B38287D}"/>
              </a:ext>
            </a:extLst>
          </p:cNvPr>
          <p:cNvGraphicFramePr>
            <a:graphicFrameLocks noGrp="1"/>
          </p:cNvGraphicFramePr>
          <p:nvPr>
            <p:extLst>
              <p:ext uri="{D42A27DB-BD31-4B8C-83A1-F6EECF244321}">
                <p14:modId xmlns:p14="http://schemas.microsoft.com/office/powerpoint/2010/main" val="485316691"/>
              </p:ext>
            </p:extLst>
          </p:nvPr>
        </p:nvGraphicFramePr>
        <p:xfrm>
          <a:off x="3295331" y="4500497"/>
          <a:ext cx="8127999" cy="378587"/>
        </p:xfrm>
        <a:graphic>
          <a:graphicData uri="http://schemas.openxmlformats.org/drawingml/2006/table">
            <a:tbl>
              <a:tblPr firstRow="1" bandRow="1">
                <a:tableStyleId>{F5AB1C69-6EDB-4FF4-983F-18BD219EF322}</a:tableStyleId>
              </a:tblPr>
              <a:tblGrid>
                <a:gridCol w="903111">
                  <a:extLst>
                    <a:ext uri="{9D8B030D-6E8A-4147-A177-3AD203B41FA5}">
                      <a16:colId xmlns:a16="http://schemas.microsoft.com/office/drawing/2014/main" val="2877347252"/>
                    </a:ext>
                  </a:extLst>
                </a:gridCol>
                <a:gridCol w="903111">
                  <a:extLst>
                    <a:ext uri="{9D8B030D-6E8A-4147-A177-3AD203B41FA5}">
                      <a16:colId xmlns:a16="http://schemas.microsoft.com/office/drawing/2014/main" val="46006408"/>
                    </a:ext>
                  </a:extLst>
                </a:gridCol>
                <a:gridCol w="903111">
                  <a:extLst>
                    <a:ext uri="{9D8B030D-6E8A-4147-A177-3AD203B41FA5}">
                      <a16:colId xmlns:a16="http://schemas.microsoft.com/office/drawing/2014/main" val="4217746584"/>
                    </a:ext>
                  </a:extLst>
                </a:gridCol>
                <a:gridCol w="903111">
                  <a:extLst>
                    <a:ext uri="{9D8B030D-6E8A-4147-A177-3AD203B41FA5}">
                      <a16:colId xmlns:a16="http://schemas.microsoft.com/office/drawing/2014/main" val="1051521622"/>
                    </a:ext>
                  </a:extLst>
                </a:gridCol>
                <a:gridCol w="903111">
                  <a:extLst>
                    <a:ext uri="{9D8B030D-6E8A-4147-A177-3AD203B41FA5}">
                      <a16:colId xmlns:a16="http://schemas.microsoft.com/office/drawing/2014/main" val="3257209042"/>
                    </a:ext>
                  </a:extLst>
                </a:gridCol>
                <a:gridCol w="903111">
                  <a:extLst>
                    <a:ext uri="{9D8B030D-6E8A-4147-A177-3AD203B41FA5}">
                      <a16:colId xmlns:a16="http://schemas.microsoft.com/office/drawing/2014/main" val="1422844634"/>
                    </a:ext>
                  </a:extLst>
                </a:gridCol>
                <a:gridCol w="903111">
                  <a:extLst>
                    <a:ext uri="{9D8B030D-6E8A-4147-A177-3AD203B41FA5}">
                      <a16:colId xmlns:a16="http://schemas.microsoft.com/office/drawing/2014/main" val="2881373817"/>
                    </a:ext>
                  </a:extLst>
                </a:gridCol>
                <a:gridCol w="903111">
                  <a:extLst>
                    <a:ext uri="{9D8B030D-6E8A-4147-A177-3AD203B41FA5}">
                      <a16:colId xmlns:a16="http://schemas.microsoft.com/office/drawing/2014/main" val="1151319415"/>
                    </a:ext>
                  </a:extLst>
                </a:gridCol>
                <a:gridCol w="903111">
                  <a:extLst>
                    <a:ext uri="{9D8B030D-6E8A-4147-A177-3AD203B41FA5}">
                      <a16:colId xmlns:a16="http://schemas.microsoft.com/office/drawing/2014/main" val="1154087119"/>
                    </a:ext>
                  </a:extLst>
                </a:gridCol>
              </a:tblGrid>
              <a:tr h="378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r>
                        <a:rPr lang="en-US" dirty="0"/>
                        <a:t>51</a:t>
                      </a:r>
                    </a:p>
                  </a:txBody>
                  <a:tcPr/>
                </a:tc>
                <a:tc>
                  <a:txBody>
                    <a:bodyPr/>
                    <a:lstStyle/>
                    <a:p>
                      <a:r>
                        <a:rPr lang="en-US" dirty="0"/>
                        <a:t>12</a:t>
                      </a:r>
                    </a:p>
                  </a:txBody>
                  <a:tcPr/>
                </a:tc>
                <a:tc>
                  <a:txBody>
                    <a:bodyPr/>
                    <a:lstStyle/>
                    <a:p>
                      <a:r>
                        <a:rPr lang="en-US" dirty="0"/>
                        <a:t>10</a:t>
                      </a:r>
                    </a:p>
                  </a:txBody>
                  <a:tcPr/>
                </a:tc>
                <a:tc>
                  <a:txBody>
                    <a:bodyPr/>
                    <a:lstStyle/>
                    <a:p>
                      <a:r>
                        <a:rPr lang="en-US" dirty="0"/>
                        <a:t>78</a:t>
                      </a:r>
                    </a:p>
                  </a:txBody>
                  <a:tcPr/>
                </a:tc>
                <a:tc>
                  <a:txBody>
                    <a:bodyPr/>
                    <a:lstStyle/>
                    <a:p>
                      <a:r>
                        <a:rPr lang="en-US" dirty="0"/>
                        <a:t>18</a:t>
                      </a:r>
                    </a:p>
                  </a:txBody>
                  <a:tcPr/>
                </a:tc>
                <a:tc>
                  <a:txBody>
                    <a:bodyPr/>
                    <a:lstStyle/>
                    <a:p>
                      <a:r>
                        <a:rPr lang="en-US" dirty="0"/>
                        <a:t>45</a:t>
                      </a:r>
                    </a:p>
                  </a:txBody>
                  <a:tcPr/>
                </a:tc>
                <a:tc>
                  <a:txBody>
                    <a:bodyPr/>
                    <a:lstStyle/>
                    <a:p>
                      <a:r>
                        <a:rPr lang="en-US" dirty="0"/>
                        <a:t>20</a:t>
                      </a:r>
                    </a:p>
                  </a:txBody>
                  <a:tcPr/>
                </a:tc>
                <a:tc>
                  <a:txBody>
                    <a:bodyPr/>
                    <a:lstStyle/>
                    <a:p>
                      <a:r>
                        <a:rPr lang="en-US" dirty="0"/>
                        <a:t>54</a:t>
                      </a:r>
                    </a:p>
                  </a:txBody>
                  <a:tcPr/>
                </a:tc>
                <a:extLst>
                  <a:ext uri="{0D108BD9-81ED-4DB2-BD59-A6C34878D82A}">
                    <a16:rowId xmlns:a16="http://schemas.microsoft.com/office/drawing/2014/main" val="3671932797"/>
                  </a:ext>
                </a:extLst>
              </a:tr>
            </a:tbl>
          </a:graphicData>
        </a:graphic>
      </p:graphicFrame>
      <p:sp>
        <p:nvSpPr>
          <p:cNvPr id="34" name="Rectangle 33">
            <a:extLst>
              <a:ext uri="{FF2B5EF4-FFF2-40B4-BE49-F238E27FC236}">
                <a16:creationId xmlns:a16="http://schemas.microsoft.com/office/drawing/2014/main" id="{E147B8A9-9AFA-4712-8AAE-3BF4C70C1DF8}"/>
              </a:ext>
            </a:extLst>
          </p:cNvPr>
          <p:cNvSpPr/>
          <p:nvPr/>
        </p:nvSpPr>
        <p:spPr>
          <a:xfrm>
            <a:off x="1444730" y="4509752"/>
            <a:ext cx="1357808" cy="369332"/>
          </a:xfrm>
          <a:prstGeom prst="rect">
            <a:avLst/>
          </a:prstGeom>
        </p:spPr>
        <p:txBody>
          <a:bodyPr wrap="none">
            <a:spAutoFit/>
          </a:bodyPr>
          <a:lstStyle/>
          <a:p>
            <a:r>
              <a:rPr lang="en-US" dirty="0"/>
              <a:t>Final Position</a:t>
            </a:r>
          </a:p>
        </p:txBody>
      </p:sp>
    </p:spTree>
    <p:extLst>
      <p:ext uri="{BB962C8B-B14F-4D97-AF65-F5344CB8AC3E}">
        <p14:creationId xmlns:p14="http://schemas.microsoft.com/office/powerpoint/2010/main" val="193624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FD358-2343-4C6D-A3CA-E03982007FBC}"/>
              </a:ext>
            </a:extLst>
          </p:cNvPr>
          <p:cNvSpPr>
            <a:spLocks noGrp="1"/>
          </p:cNvSpPr>
          <p:nvPr>
            <p:ph idx="1"/>
          </p:nvPr>
        </p:nvSpPr>
        <p:spPr>
          <a:xfrm>
            <a:off x="1200647" y="644057"/>
            <a:ext cx="9905999" cy="1715274"/>
          </a:xfrm>
        </p:spPr>
        <p:txBody>
          <a:bodyPr>
            <a:normAutofit/>
          </a:bodyPr>
          <a:lstStyle/>
          <a:p>
            <a:pPr marL="0" indent="0" algn="just">
              <a:buNone/>
            </a:pPr>
            <a:r>
              <a:rPr lang="en-US" dirty="0"/>
              <a:t>In the shuffling stage a selected moving window must be selected, the logistic-sine system is used in this stage to create all new random values and a logistic map is used to vary the initial conditions in each row as was explained before:</a:t>
            </a:r>
          </a:p>
        </p:txBody>
      </p:sp>
      <p:sp>
        <p:nvSpPr>
          <p:cNvPr id="4" name="Rectangle 3">
            <a:extLst>
              <a:ext uri="{FF2B5EF4-FFF2-40B4-BE49-F238E27FC236}">
                <a16:creationId xmlns:a16="http://schemas.microsoft.com/office/drawing/2014/main" id="{DA2810B8-AC1E-4306-836F-E0EACFC3FA8A}"/>
              </a:ext>
            </a:extLst>
          </p:cNvPr>
          <p:cNvSpPr/>
          <p:nvPr/>
        </p:nvSpPr>
        <p:spPr>
          <a:xfrm>
            <a:off x="1225768" y="2596072"/>
            <a:ext cx="3132223" cy="3768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875A2E1-BAAD-4A62-87E4-8C4E8ED9E0D4}"/>
              </a:ext>
            </a:extLst>
          </p:cNvPr>
          <p:cNvGrpSpPr/>
          <p:nvPr/>
        </p:nvGrpSpPr>
        <p:grpSpPr>
          <a:xfrm>
            <a:off x="1265525" y="2425562"/>
            <a:ext cx="1458220" cy="110452"/>
            <a:chOff x="1781092" y="2425562"/>
            <a:chExt cx="2083242" cy="104278"/>
          </a:xfrm>
        </p:grpSpPr>
        <p:cxnSp>
          <p:nvCxnSpPr>
            <p:cNvPr id="7" name="Straight Connector 6">
              <a:extLst>
                <a:ext uri="{FF2B5EF4-FFF2-40B4-BE49-F238E27FC236}">
                  <a16:creationId xmlns:a16="http://schemas.microsoft.com/office/drawing/2014/main" id="{FD6CFC83-97B6-447C-9F90-A47999760DEA}"/>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7C314821-FD12-4A63-B00A-A091DA7F2904}"/>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8FC80C6-63A1-4EFD-B33B-38A3B27FB19E}"/>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4752512-50BA-46D1-AE1D-F9BB04D7191C}"/>
              </a:ext>
            </a:extLst>
          </p:cNvPr>
          <p:cNvSpPr txBox="1"/>
          <p:nvPr/>
        </p:nvSpPr>
        <p:spPr>
          <a:xfrm>
            <a:off x="1495220" y="2064762"/>
            <a:ext cx="2979503" cy="369332"/>
          </a:xfrm>
          <a:prstGeom prst="rect">
            <a:avLst/>
          </a:prstGeom>
          <a:noFill/>
        </p:spPr>
        <p:txBody>
          <a:bodyPr wrap="square" rtlCol="0">
            <a:spAutoFit/>
          </a:bodyPr>
          <a:lstStyle/>
          <a:p>
            <a:r>
              <a:rPr lang="en-US" dirty="0">
                <a:solidFill>
                  <a:schemeClr val="bg1">
                    <a:lumMod val="95000"/>
                    <a:lumOff val="5000"/>
                  </a:schemeClr>
                </a:solidFill>
              </a:rPr>
              <a:t>N(pixels)</a:t>
            </a:r>
          </a:p>
        </p:txBody>
      </p:sp>
      <p:grpSp>
        <p:nvGrpSpPr>
          <p:cNvPr id="13" name="Group 12">
            <a:extLst>
              <a:ext uri="{FF2B5EF4-FFF2-40B4-BE49-F238E27FC236}">
                <a16:creationId xmlns:a16="http://schemas.microsoft.com/office/drawing/2014/main" id="{58CCC01A-D2B7-4424-98EC-E0D8FCA3207F}"/>
              </a:ext>
            </a:extLst>
          </p:cNvPr>
          <p:cNvGrpSpPr/>
          <p:nvPr/>
        </p:nvGrpSpPr>
        <p:grpSpPr>
          <a:xfrm rot="5400000">
            <a:off x="245263" y="3320578"/>
            <a:ext cx="1675881" cy="234886"/>
            <a:chOff x="1781092" y="2425562"/>
            <a:chExt cx="2083242" cy="104278"/>
          </a:xfrm>
        </p:grpSpPr>
        <p:cxnSp>
          <p:nvCxnSpPr>
            <p:cNvPr id="14" name="Straight Connector 13">
              <a:extLst>
                <a:ext uri="{FF2B5EF4-FFF2-40B4-BE49-F238E27FC236}">
                  <a16:creationId xmlns:a16="http://schemas.microsoft.com/office/drawing/2014/main" id="{42C6609F-3A20-4CA4-AA6E-AD0E669CF652}"/>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23F99330-58B2-478D-A55B-3C2721190B9B}"/>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994EBC-CB04-416B-A586-BB889BA8DE82}"/>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5C1714FF-1F3E-489D-BC12-4F3B3E3F171F}"/>
              </a:ext>
            </a:extLst>
          </p:cNvPr>
          <p:cNvSpPr txBox="1"/>
          <p:nvPr/>
        </p:nvSpPr>
        <p:spPr>
          <a:xfrm>
            <a:off x="-17608" y="3319208"/>
            <a:ext cx="1279157" cy="369332"/>
          </a:xfrm>
          <a:prstGeom prst="rect">
            <a:avLst/>
          </a:prstGeom>
          <a:noFill/>
        </p:spPr>
        <p:txBody>
          <a:bodyPr wrap="square" rtlCol="0">
            <a:spAutoFit/>
          </a:bodyPr>
          <a:lstStyle/>
          <a:p>
            <a:r>
              <a:rPr lang="en-US" dirty="0">
                <a:solidFill>
                  <a:schemeClr val="bg1">
                    <a:lumMod val="95000"/>
                    <a:lumOff val="5000"/>
                  </a:schemeClr>
                </a:solidFill>
              </a:rPr>
              <a:t>M (pixels)</a:t>
            </a:r>
          </a:p>
        </p:txBody>
      </p:sp>
      <p:sp>
        <p:nvSpPr>
          <p:cNvPr id="18" name="Rectangle 17">
            <a:extLst>
              <a:ext uri="{FF2B5EF4-FFF2-40B4-BE49-F238E27FC236}">
                <a16:creationId xmlns:a16="http://schemas.microsoft.com/office/drawing/2014/main" id="{84DC4434-24FE-4C82-AE13-BC7F4EE3B747}"/>
              </a:ext>
            </a:extLst>
          </p:cNvPr>
          <p:cNvSpPr/>
          <p:nvPr/>
        </p:nvSpPr>
        <p:spPr>
          <a:xfrm>
            <a:off x="2124844" y="5135808"/>
            <a:ext cx="1263679" cy="369332"/>
          </a:xfrm>
          <a:prstGeom prst="rect">
            <a:avLst/>
          </a:prstGeom>
        </p:spPr>
        <p:txBody>
          <a:bodyPr wrap="none">
            <a:spAutoFit/>
          </a:bodyPr>
          <a:lstStyle/>
          <a:p>
            <a:r>
              <a:rPr lang="en-US" dirty="0">
                <a:solidFill>
                  <a:schemeClr val="bg1">
                    <a:lumMod val="95000"/>
                    <a:lumOff val="5000"/>
                  </a:schemeClr>
                </a:solidFill>
              </a:rPr>
              <a:t>Plain Image</a:t>
            </a:r>
          </a:p>
        </p:txBody>
      </p:sp>
      <p:graphicFrame>
        <p:nvGraphicFramePr>
          <p:cNvPr id="20" name="Table 19">
            <a:extLst>
              <a:ext uri="{FF2B5EF4-FFF2-40B4-BE49-F238E27FC236}">
                <a16:creationId xmlns:a16="http://schemas.microsoft.com/office/drawing/2014/main" id="{63DE9F60-C16F-4222-866A-69E68E2137C9}"/>
              </a:ext>
            </a:extLst>
          </p:cNvPr>
          <p:cNvGraphicFramePr>
            <a:graphicFrameLocks noGrp="1"/>
          </p:cNvGraphicFramePr>
          <p:nvPr>
            <p:extLst>
              <p:ext uri="{D42A27DB-BD31-4B8C-83A1-F6EECF244321}">
                <p14:modId xmlns:p14="http://schemas.microsoft.com/office/powerpoint/2010/main" val="3870101956"/>
              </p:ext>
            </p:extLst>
          </p:nvPr>
        </p:nvGraphicFramePr>
        <p:xfrm>
          <a:off x="1261549" y="2614855"/>
          <a:ext cx="1462196" cy="1661104"/>
        </p:xfrm>
        <a:graphic>
          <a:graphicData uri="http://schemas.openxmlformats.org/drawingml/2006/table">
            <a:tbl>
              <a:tblPr firstRow="1" bandRow="1">
                <a:tableStyleId>{5C22544A-7EE6-4342-B048-85BDC9FD1C3A}</a:tableStyleId>
              </a:tblPr>
              <a:tblGrid>
                <a:gridCol w="365549">
                  <a:extLst>
                    <a:ext uri="{9D8B030D-6E8A-4147-A177-3AD203B41FA5}">
                      <a16:colId xmlns:a16="http://schemas.microsoft.com/office/drawing/2014/main" val="2904512058"/>
                    </a:ext>
                  </a:extLst>
                </a:gridCol>
                <a:gridCol w="365549">
                  <a:extLst>
                    <a:ext uri="{9D8B030D-6E8A-4147-A177-3AD203B41FA5}">
                      <a16:colId xmlns:a16="http://schemas.microsoft.com/office/drawing/2014/main" val="910281697"/>
                    </a:ext>
                  </a:extLst>
                </a:gridCol>
                <a:gridCol w="365549">
                  <a:extLst>
                    <a:ext uri="{9D8B030D-6E8A-4147-A177-3AD203B41FA5}">
                      <a16:colId xmlns:a16="http://schemas.microsoft.com/office/drawing/2014/main" val="4129114731"/>
                    </a:ext>
                  </a:extLst>
                </a:gridCol>
                <a:gridCol w="365549">
                  <a:extLst>
                    <a:ext uri="{9D8B030D-6E8A-4147-A177-3AD203B41FA5}">
                      <a16:colId xmlns:a16="http://schemas.microsoft.com/office/drawing/2014/main" val="3048477718"/>
                    </a:ext>
                  </a:extLst>
                </a:gridCol>
              </a:tblGrid>
              <a:tr h="415276">
                <a:tc>
                  <a:txBody>
                    <a:bodyPr/>
                    <a:lstStyle/>
                    <a:p>
                      <a:pPr algn="ctr"/>
                      <a:r>
                        <a:rPr lang="en-US" sz="105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85868501"/>
                  </a:ext>
                </a:extLst>
              </a:tr>
              <a:tr h="415276">
                <a:tc>
                  <a:txBody>
                    <a:bodyPr/>
                    <a:lstStyle/>
                    <a:p>
                      <a:pPr algn="ctr"/>
                      <a:r>
                        <a:rPr lang="en-US" sz="105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94836157"/>
                  </a:ext>
                </a:extLst>
              </a:tr>
              <a:tr h="415276">
                <a:tc>
                  <a:txBody>
                    <a:bodyPr/>
                    <a:lstStyle/>
                    <a:p>
                      <a:pPr algn="ctr"/>
                      <a:r>
                        <a:rPr lang="en-US" sz="105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40528675"/>
                  </a:ext>
                </a:extLst>
              </a:tr>
              <a:tr h="415276">
                <a:tc>
                  <a:txBody>
                    <a:bodyPr/>
                    <a:lstStyle/>
                    <a:p>
                      <a:pPr algn="ctr"/>
                      <a:r>
                        <a:rPr lang="en-US" sz="105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050"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571680189"/>
                  </a:ext>
                </a:extLst>
              </a:tr>
            </a:tbl>
          </a:graphicData>
        </a:graphic>
      </p:graphicFrame>
      <p:graphicFrame>
        <p:nvGraphicFramePr>
          <p:cNvPr id="21" name="Table 20">
            <a:extLst>
              <a:ext uri="{FF2B5EF4-FFF2-40B4-BE49-F238E27FC236}">
                <a16:creationId xmlns:a16="http://schemas.microsoft.com/office/drawing/2014/main" id="{66DE08F3-BA51-4B4E-A318-A273CEB2971D}"/>
              </a:ext>
            </a:extLst>
          </p:cNvPr>
          <p:cNvGraphicFramePr>
            <a:graphicFrameLocks noGrp="1"/>
          </p:cNvGraphicFramePr>
          <p:nvPr>
            <p:extLst>
              <p:ext uri="{D42A27DB-BD31-4B8C-83A1-F6EECF244321}">
                <p14:modId xmlns:p14="http://schemas.microsoft.com/office/powerpoint/2010/main" val="2011803510"/>
              </p:ext>
            </p:extLst>
          </p:nvPr>
        </p:nvGraphicFramePr>
        <p:xfrm>
          <a:off x="4856942" y="3749011"/>
          <a:ext cx="6664960" cy="14630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960843750"/>
                    </a:ext>
                  </a:extLst>
                </a:gridCol>
                <a:gridCol w="208280">
                  <a:extLst>
                    <a:ext uri="{9D8B030D-6E8A-4147-A177-3AD203B41FA5}">
                      <a16:colId xmlns:a16="http://schemas.microsoft.com/office/drawing/2014/main" val="411504439"/>
                    </a:ext>
                  </a:extLst>
                </a:gridCol>
                <a:gridCol w="208280">
                  <a:extLst>
                    <a:ext uri="{9D8B030D-6E8A-4147-A177-3AD203B41FA5}">
                      <a16:colId xmlns:a16="http://schemas.microsoft.com/office/drawing/2014/main" val="1493165764"/>
                    </a:ext>
                  </a:extLst>
                </a:gridCol>
                <a:gridCol w="208280">
                  <a:extLst>
                    <a:ext uri="{9D8B030D-6E8A-4147-A177-3AD203B41FA5}">
                      <a16:colId xmlns:a16="http://schemas.microsoft.com/office/drawing/2014/main" val="720407149"/>
                    </a:ext>
                  </a:extLst>
                </a:gridCol>
                <a:gridCol w="208280">
                  <a:extLst>
                    <a:ext uri="{9D8B030D-6E8A-4147-A177-3AD203B41FA5}">
                      <a16:colId xmlns:a16="http://schemas.microsoft.com/office/drawing/2014/main" val="4005347832"/>
                    </a:ext>
                  </a:extLst>
                </a:gridCol>
                <a:gridCol w="208280">
                  <a:extLst>
                    <a:ext uri="{9D8B030D-6E8A-4147-A177-3AD203B41FA5}">
                      <a16:colId xmlns:a16="http://schemas.microsoft.com/office/drawing/2014/main" val="1639772101"/>
                    </a:ext>
                  </a:extLst>
                </a:gridCol>
                <a:gridCol w="208280">
                  <a:extLst>
                    <a:ext uri="{9D8B030D-6E8A-4147-A177-3AD203B41FA5}">
                      <a16:colId xmlns:a16="http://schemas.microsoft.com/office/drawing/2014/main" val="4235014418"/>
                    </a:ext>
                  </a:extLst>
                </a:gridCol>
                <a:gridCol w="208280">
                  <a:extLst>
                    <a:ext uri="{9D8B030D-6E8A-4147-A177-3AD203B41FA5}">
                      <a16:colId xmlns:a16="http://schemas.microsoft.com/office/drawing/2014/main" val="1772647019"/>
                    </a:ext>
                  </a:extLst>
                </a:gridCol>
                <a:gridCol w="208280">
                  <a:extLst>
                    <a:ext uri="{9D8B030D-6E8A-4147-A177-3AD203B41FA5}">
                      <a16:colId xmlns:a16="http://schemas.microsoft.com/office/drawing/2014/main" val="2501656983"/>
                    </a:ext>
                  </a:extLst>
                </a:gridCol>
                <a:gridCol w="208280">
                  <a:extLst>
                    <a:ext uri="{9D8B030D-6E8A-4147-A177-3AD203B41FA5}">
                      <a16:colId xmlns:a16="http://schemas.microsoft.com/office/drawing/2014/main" val="162069646"/>
                    </a:ext>
                  </a:extLst>
                </a:gridCol>
                <a:gridCol w="208280">
                  <a:extLst>
                    <a:ext uri="{9D8B030D-6E8A-4147-A177-3AD203B41FA5}">
                      <a16:colId xmlns:a16="http://schemas.microsoft.com/office/drawing/2014/main" val="1857950864"/>
                    </a:ext>
                  </a:extLst>
                </a:gridCol>
                <a:gridCol w="208280">
                  <a:extLst>
                    <a:ext uri="{9D8B030D-6E8A-4147-A177-3AD203B41FA5}">
                      <a16:colId xmlns:a16="http://schemas.microsoft.com/office/drawing/2014/main" val="1999836049"/>
                    </a:ext>
                  </a:extLst>
                </a:gridCol>
                <a:gridCol w="208280">
                  <a:extLst>
                    <a:ext uri="{9D8B030D-6E8A-4147-A177-3AD203B41FA5}">
                      <a16:colId xmlns:a16="http://schemas.microsoft.com/office/drawing/2014/main" val="3585351395"/>
                    </a:ext>
                  </a:extLst>
                </a:gridCol>
                <a:gridCol w="208280">
                  <a:extLst>
                    <a:ext uri="{9D8B030D-6E8A-4147-A177-3AD203B41FA5}">
                      <a16:colId xmlns:a16="http://schemas.microsoft.com/office/drawing/2014/main" val="445144244"/>
                    </a:ext>
                  </a:extLst>
                </a:gridCol>
                <a:gridCol w="208280">
                  <a:extLst>
                    <a:ext uri="{9D8B030D-6E8A-4147-A177-3AD203B41FA5}">
                      <a16:colId xmlns:a16="http://schemas.microsoft.com/office/drawing/2014/main" val="3145833663"/>
                    </a:ext>
                  </a:extLst>
                </a:gridCol>
                <a:gridCol w="208280">
                  <a:extLst>
                    <a:ext uri="{9D8B030D-6E8A-4147-A177-3AD203B41FA5}">
                      <a16:colId xmlns:a16="http://schemas.microsoft.com/office/drawing/2014/main" val="518908550"/>
                    </a:ext>
                  </a:extLst>
                </a:gridCol>
                <a:gridCol w="208280">
                  <a:extLst>
                    <a:ext uri="{9D8B030D-6E8A-4147-A177-3AD203B41FA5}">
                      <a16:colId xmlns:a16="http://schemas.microsoft.com/office/drawing/2014/main" val="2391048510"/>
                    </a:ext>
                  </a:extLst>
                </a:gridCol>
                <a:gridCol w="208280">
                  <a:extLst>
                    <a:ext uri="{9D8B030D-6E8A-4147-A177-3AD203B41FA5}">
                      <a16:colId xmlns:a16="http://schemas.microsoft.com/office/drawing/2014/main" val="1564573766"/>
                    </a:ext>
                  </a:extLst>
                </a:gridCol>
                <a:gridCol w="208280">
                  <a:extLst>
                    <a:ext uri="{9D8B030D-6E8A-4147-A177-3AD203B41FA5}">
                      <a16:colId xmlns:a16="http://schemas.microsoft.com/office/drawing/2014/main" val="3254960812"/>
                    </a:ext>
                  </a:extLst>
                </a:gridCol>
                <a:gridCol w="208280">
                  <a:extLst>
                    <a:ext uri="{9D8B030D-6E8A-4147-A177-3AD203B41FA5}">
                      <a16:colId xmlns:a16="http://schemas.microsoft.com/office/drawing/2014/main" val="3390377270"/>
                    </a:ext>
                  </a:extLst>
                </a:gridCol>
                <a:gridCol w="208280">
                  <a:extLst>
                    <a:ext uri="{9D8B030D-6E8A-4147-A177-3AD203B41FA5}">
                      <a16:colId xmlns:a16="http://schemas.microsoft.com/office/drawing/2014/main" val="3880249779"/>
                    </a:ext>
                  </a:extLst>
                </a:gridCol>
                <a:gridCol w="208280">
                  <a:extLst>
                    <a:ext uri="{9D8B030D-6E8A-4147-A177-3AD203B41FA5}">
                      <a16:colId xmlns:a16="http://schemas.microsoft.com/office/drawing/2014/main" val="752944047"/>
                    </a:ext>
                  </a:extLst>
                </a:gridCol>
                <a:gridCol w="208280">
                  <a:extLst>
                    <a:ext uri="{9D8B030D-6E8A-4147-A177-3AD203B41FA5}">
                      <a16:colId xmlns:a16="http://schemas.microsoft.com/office/drawing/2014/main" val="4097606913"/>
                    </a:ext>
                  </a:extLst>
                </a:gridCol>
                <a:gridCol w="208280">
                  <a:extLst>
                    <a:ext uri="{9D8B030D-6E8A-4147-A177-3AD203B41FA5}">
                      <a16:colId xmlns:a16="http://schemas.microsoft.com/office/drawing/2014/main" val="3983240528"/>
                    </a:ext>
                  </a:extLst>
                </a:gridCol>
                <a:gridCol w="208280">
                  <a:extLst>
                    <a:ext uri="{9D8B030D-6E8A-4147-A177-3AD203B41FA5}">
                      <a16:colId xmlns:a16="http://schemas.microsoft.com/office/drawing/2014/main" val="473623184"/>
                    </a:ext>
                  </a:extLst>
                </a:gridCol>
                <a:gridCol w="208280">
                  <a:extLst>
                    <a:ext uri="{9D8B030D-6E8A-4147-A177-3AD203B41FA5}">
                      <a16:colId xmlns:a16="http://schemas.microsoft.com/office/drawing/2014/main" val="1671949391"/>
                    </a:ext>
                  </a:extLst>
                </a:gridCol>
                <a:gridCol w="208280">
                  <a:extLst>
                    <a:ext uri="{9D8B030D-6E8A-4147-A177-3AD203B41FA5}">
                      <a16:colId xmlns:a16="http://schemas.microsoft.com/office/drawing/2014/main" val="4138074761"/>
                    </a:ext>
                  </a:extLst>
                </a:gridCol>
                <a:gridCol w="208280">
                  <a:extLst>
                    <a:ext uri="{9D8B030D-6E8A-4147-A177-3AD203B41FA5}">
                      <a16:colId xmlns:a16="http://schemas.microsoft.com/office/drawing/2014/main" val="3088703227"/>
                    </a:ext>
                  </a:extLst>
                </a:gridCol>
                <a:gridCol w="208280">
                  <a:extLst>
                    <a:ext uri="{9D8B030D-6E8A-4147-A177-3AD203B41FA5}">
                      <a16:colId xmlns:a16="http://schemas.microsoft.com/office/drawing/2014/main" val="1743563829"/>
                    </a:ext>
                  </a:extLst>
                </a:gridCol>
                <a:gridCol w="208280">
                  <a:extLst>
                    <a:ext uri="{9D8B030D-6E8A-4147-A177-3AD203B41FA5}">
                      <a16:colId xmlns:a16="http://schemas.microsoft.com/office/drawing/2014/main" val="3959890739"/>
                    </a:ext>
                  </a:extLst>
                </a:gridCol>
                <a:gridCol w="208280">
                  <a:extLst>
                    <a:ext uri="{9D8B030D-6E8A-4147-A177-3AD203B41FA5}">
                      <a16:colId xmlns:a16="http://schemas.microsoft.com/office/drawing/2014/main" val="135428168"/>
                    </a:ext>
                  </a:extLst>
                </a:gridCol>
                <a:gridCol w="208280">
                  <a:extLst>
                    <a:ext uri="{9D8B030D-6E8A-4147-A177-3AD203B41FA5}">
                      <a16:colId xmlns:a16="http://schemas.microsoft.com/office/drawing/2014/main" val="1436285767"/>
                    </a:ext>
                  </a:extLst>
                </a:gridCol>
              </a:tblGrid>
              <a:tr h="212171">
                <a:tc>
                  <a:txBody>
                    <a:bodyPr/>
                    <a:lstStyle/>
                    <a:p>
                      <a:endParaRPr lang="en-US" dirty="0"/>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853842086"/>
                  </a:ext>
                </a:extLst>
              </a:tr>
              <a:tr h="212171">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2102616791"/>
                  </a:ext>
                </a:extLst>
              </a:tr>
              <a:tr h="212171">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3849013597"/>
                  </a:ext>
                </a:extLst>
              </a:tr>
              <a:tr h="212171">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tc>
                  <a:txBody>
                    <a:bodyPr/>
                    <a:lstStyle/>
                    <a:p>
                      <a:endParaRPr lang="en-US" dirty="0"/>
                    </a:p>
                  </a:txBody>
                  <a:tcPr>
                    <a:lnL w="12700" cap="flat" cmpd="sng" algn="ctr">
                      <a:solidFill>
                        <a:schemeClr val="accent4">
                          <a:lumMod val="20000"/>
                          <a:lumOff val="80000"/>
                        </a:schemeClr>
                      </a:solidFill>
                      <a:prstDash val="solid"/>
                      <a:round/>
                      <a:headEnd type="none" w="med" len="med"/>
                      <a:tailEnd type="none" w="med" len="med"/>
                    </a:lnL>
                    <a:lnR w="12700" cap="flat" cmpd="sng" algn="ctr">
                      <a:solidFill>
                        <a:schemeClr val="accent4">
                          <a:lumMod val="20000"/>
                          <a:lumOff val="80000"/>
                        </a:schemeClr>
                      </a:solidFill>
                      <a:prstDash val="solid"/>
                      <a:round/>
                      <a:headEnd type="none" w="med" len="med"/>
                      <a:tailEnd type="none" w="med" len="med"/>
                    </a:lnR>
                    <a:lnT w="12700" cap="flat" cmpd="sng" algn="ctr">
                      <a:solidFill>
                        <a:schemeClr val="accent4">
                          <a:lumMod val="20000"/>
                          <a:lumOff val="80000"/>
                        </a:schemeClr>
                      </a:solidFill>
                      <a:prstDash val="solid"/>
                      <a:round/>
                      <a:headEnd type="none" w="med" len="med"/>
                      <a:tailEnd type="none" w="med" len="med"/>
                    </a:lnT>
                    <a:lnB w="12700" cap="flat" cmpd="sng" algn="ctr">
                      <a:solidFill>
                        <a:schemeClr val="accent4">
                          <a:lumMod val="20000"/>
                          <a:lumOff val="80000"/>
                        </a:schemeClr>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764378746"/>
                  </a:ext>
                </a:extLst>
              </a:tr>
            </a:tbl>
          </a:graphicData>
        </a:graphic>
      </p:graphicFrame>
      <p:cxnSp>
        <p:nvCxnSpPr>
          <p:cNvPr id="23" name="Straight Connector 22">
            <a:extLst>
              <a:ext uri="{FF2B5EF4-FFF2-40B4-BE49-F238E27FC236}">
                <a16:creationId xmlns:a16="http://schemas.microsoft.com/office/drawing/2014/main" id="{21D26B1B-DC35-4B7E-80E1-528FA3356DBA}"/>
              </a:ext>
            </a:extLst>
          </p:cNvPr>
          <p:cNvCxnSpPr/>
          <p:nvPr/>
        </p:nvCxnSpPr>
        <p:spPr>
          <a:xfrm>
            <a:off x="2723745" y="2596072"/>
            <a:ext cx="8798157" cy="1152939"/>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EB7AF248-053F-4CEF-8254-74573AF46CB7}"/>
              </a:ext>
            </a:extLst>
          </p:cNvPr>
          <p:cNvCxnSpPr/>
          <p:nvPr/>
        </p:nvCxnSpPr>
        <p:spPr>
          <a:xfrm>
            <a:off x="1261549" y="4294742"/>
            <a:ext cx="3595393" cy="917309"/>
          </a:xfrm>
          <a:prstGeom prst="line">
            <a:avLst/>
          </a:prstGeom>
        </p:spPr>
        <p:style>
          <a:lnRef idx="3">
            <a:schemeClr val="accent4"/>
          </a:lnRef>
          <a:fillRef idx="0">
            <a:schemeClr val="accent4"/>
          </a:fillRef>
          <a:effectRef idx="2">
            <a:schemeClr val="accent4"/>
          </a:effectRef>
          <a:fontRef idx="minor">
            <a:schemeClr val="tx1"/>
          </a:fontRef>
        </p:style>
      </p:cxnSp>
      <p:grpSp>
        <p:nvGrpSpPr>
          <p:cNvPr id="30" name="Group 29">
            <a:extLst>
              <a:ext uri="{FF2B5EF4-FFF2-40B4-BE49-F238E27FC236}">
                <a16:creationId xmlns:a16="http://schemas.microsoft.com/office/drawing/2014/main" id="{14C1E18C-B7BD-4985-8459-B416646CB954}"/>
              </a:ext>
            </a:extLst>
          </p:cNvPr>
          <p:cNvGrpSpPr/>
          <p:nvPr/>
        </p:nvGrpSpPr>
        <p:grpSpPr>
          <a:xfrm rot="5400000">
            <a:off x="3947614" y="4308949"/>
            <a:ext cx="1463041" cy="343168"/>
            <a:chOff x="1781092" y="2425562"/>
            <a:chExt cx="2083242" cy="104278"/>
          </a:xfrm>
        </p:grpSpPr>
        <p:cxnSp>
          <p:nvCxnSpPr>
            <p:cNvPr id="31" name="Straight Connector 30">
              <a:extLst>
                <a:ext uri="{FF2B5EF4-FFF2-40B4-BE49-F238E27FC236}">
                  <a16:creationId xmlns:a16="http://schemas.microsoft.com/office/drawing/2014/main" id="{F75A181F-4D40-4330-BE65-07696099D28B}"/>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4226F754-F77F-45C5-A85F-DF22C0D3B193}"/>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A2C624-68CF-4BDC-B653-4ECB71393DDF}"/>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CCD0CD6-C1E7-4115-84F0-AD297F3C3B36}"/>
              </a:ext>
            </a:extLst>
          </p:cNvPr>
          <p:cNvGrpSpPr/>
          <p:nvPr/>
        </p:nvGrpSpPr>
        <p:grpSpPr>
          <a:xfrm>
            <a:off x="4889630" y="3401818"/>
            <a:ext cx="6632272" cy="110452"/>
            <a:chOff x="1781092" y="2425562"/>
            <a:chExt cx="2083242" cy="104278"/>
          </a:xfrm>
        </p:grpSpPr>
        <p:cxnSp>
          <p:nvCxnSpPr>
            <p:cNvPr id="35" name="Straight Connector 34">
              <a:extLst>
                <a:ext uri="{FF2B5EF4-FFF2-40B4-BE49-F238E27FC236}">
                  <a16:creationId xmlns:a16="http://schemas.microsoft.com/office/drawing/2014/main" id="{3D82E1F9-BB34-4E1E-B3E4-948B9E3AD9A9}"/>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5922BF3B-53FF-4BAF-956D-88CF7254650A}"/>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2465A0-7698-4B06-984E-78C8FF0EFDFD}"/>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9AF5D8C6-CB4A-4A6E-AEA4-E97BFF958441}"/>
              </a:ext>
            </a:extLst>
          </p:cNvPr>
          <p:cNvSpPr txBox="1"/>
          <p:nvPr/>
        </p:nvSpPr>
        <p:spPr>
          <a:xfrm>
            <a:off x="7893820" y="3040273"/>
            <a:ext cx="2979503" cy="369332"/>
          </a:xfrm>
          <a:prstGeom prst="rect">
            <a:avLst/>
          </a:prstGeom>
          <a:noFill/>
        </p:spPr>
        <p:txBody>
          <a:bodyPr wrap="square" rtlCol="0">
            <a:spAutoFit/>
          </a:bodyPr>
          <a:lstStyle/>
          <a:p>
            <a:r>
              <a:rPr lang="en-US" dirty="0" err="1">
                <a:solidFill>
                  <a:schemeClr val="bg1">
                    <a:lumMod val="95000"/>
                    <a:lumOff val="5000"/>
                  </a:schemeClr>
                </a:solidFill>
              </a:rPr>
              <a:t>Nb</a:t>
            </a:r>
            <a:r>
              <a:rPr lang="en-US" dirty="0">
                <a:solidFill>
                  <a:schemeClr val="bg1">
                    <a:lumMod val="95000"/>
                    <a:lumOff val="5000"/>
                  </a:schemeClr>
                </a:solidFill>
              </a:rPr>
              <a:t>(bits)</a:t>
            </a:r>
          </a:p>
        </p:txBody>
      </p:sp>
      <p:sp>
        <p:nvSpPr>
          <p:cNvPr id="39" name="TextBox 38">
            <a:extLst>
              <a:ext uri="{FF2B5EF4-FFF2-40B4-BE49-F238E27FC236}">
                <a16:creationId xmlns:a16="http://schemas.microsoft.com/office/drawing/2014/main" id="{54A8EC4B-A265-458A-8E97-1E5CAE81F700}"/>
              </a:ext>
            </a:extLst>
          </p:cNvPr>
          <p:cNvSpPr txBox="1"/>
          <p:nvPr/>
        </p:nvSpPr>
        <p:spPr>
          <a:xfrm>
            <a:off x="3559818" y="4384064"/>
            <a:ext cx="1279157" cy="369332"/>
          </a:xfrm>
          <a:prstGeom prst="rect">
            <a:avLst/>
          </a:prstGeom>
          <a:noFill/>
        </p:spPr>
        <p:txBody>
          <a:bodyPr wrap="square" rtlCol="0">
            <a:spAutoFit/>
          </a:bodyPr>
          <a:lstStyle/>
          <a:p>
            <a:r>
              <a:rPr lang="en-US" dirty="0">
                <a:solidFill>
                  <a:schemeClr val="bg1">
                    <a:lumMod val="95000"/>
                    <a:lumOff val="5000"/>
                  </a:schemeClr>
                </a:solidFill>
              </a:rPr>
              <a:t>Mb (bits)</a:t>
            </a:r>
          </a:p>
        </p:txBody>
      </p:sp>
    </p:spTree>
    <p:extLst>
      <p:ext uri="{BB962C8B-B14F-4D97-AF65-F5344CB8AC3E}">
        <p14:creationId xmlns:p14="http://schemas.microsoft.com/office/powerpoint/2010/main" val="345602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422C-A296-4644-BD25-72994134FACA}"/>
              </a:ext>
            </a:extLst>
          </p:cNvPr>
          <p:cNvSpPr>
            <a:spLocks noGrp="1"/>
          </p:cNvSpPr>
          <p:nvPr>
            <p:ph type="title"/>
          </p:nvPr>
        </p:nvSpPr>
        <p:spPr>
          <a:xfrm>
            <a:off x="417844" y="0"/>
            <a:ext cx="9905998" cy="1478570"/>
          </a:xfrm>
        </p:spPr>
        <p:txBody>
          <a:bodyPr/>
          <a:lstStyle/>
          <a:p>
            <a:r>
              <a:rPr lang="en-US" dirty="0"/>
              <a:t>Results</a:t>
            </a:r>
          </a:p>
        </p:txBody>
      </p:sp>
      <p:sp>
        <p:nvSpPr>
          <p:cNvPr id="3" name="Content Placeholder 2">
            <a:extLst>
              <a:ext uri="{FF2B5EF4-FFF2-40B4-BE49-F238E27FC236}">
                <a16:creationId xmlns:a16="http://schemas.microsoft.com/office/drawing/2014/main" id="{BC258312-EB3A-4329-889D-D191ED2CEDC1}"/>
              </a:ext>
            </a:extLst>
          </p:cNvPr>
          <p:cNvSpPr>
            <a:spLocks noGrp="1"/>
          </p:cNvSpPr>
          <p:nvPr>
            <p:ph idx="1"/>
          </p:nvPr>
        </p:nvSpPr>
        <p:spPr>
          <a:xfrm>
            <a:off x="8579458" y="2249487"/>
            <a:ext cx="3490622" cy="3541714"/>
          </a:xfrm>
        </p:spPr>
        <p:txBody>
          <a:bodyPr/>
          <a:lstStyle/>
          <a:p>
            <a:r>
              <a:rPr lang="en-US" dirty="0"/>
              <a:t>Lena Image</a:t>
            </a:r>
          </a:p>
          <a:p>
            <a:r>
              <a:rPr lang="en-US" dirty="0"/>
              <a:t>Size 512 x 512</a:t>
            </a:r>
          </a:p>
          <a:p>
            <a:r>
              <a:rPr lang="en-US" dirty="0"/>
              <a:t>Window Size 16x16</a:t>
            </a:r>
          </a:p>
          <a:p>
            <a:r>
              <a:rPr lang="en-US" dirty="0"/>
              <a:t>Time 1.50 min</a:t>
            </a:r>
          </a:p>
        </p:txBody>
      </p:sp>
      <p:pic>
        <p:nvPicPr>
          <p:cNvPr id="6" name="Picture 5">
            <a:extLst>
              <a:ext uri="{FF2B5EF4-FFF2-40B4-BE49-F238E27FC236}">
                <a16:creationId xmlns:a16="http://schemas.microsoft.com/office/drawing/2014/main" id="{4305A942-205E-4D1B-B2FC-738B3324FB2A}"/>
              </a:ext>
            </a:extLst>
          </p:cNvPr>
          <p:cNvPicPr/>
          <p:nvPr/>
        </p:nvPicPr>
        <p:blipFill>
          <a:blip r:embed="rId2"/>
          <a:stretch>
            <a:fillRect/>
          </a:stretch>
        </p:blipFill>
        <p:spPr>
          <a:xfrm>
            <a:off x="667247" y="1603361"/>
            <a:ext cx="7705476" cy="4002309"/>
          </a:xfrm>
          <a:prstGeom prst="rect">
            <a:avLst/>
          </a:prstGeom>
        </p:spPr>
      </p:pic>
    </p:spTree>
    <p:extLst>
      <p:ext uri="{BB962C8B-B14F-4D97-AF65-F5344CB8AC3E}">
        <p14:creationId xmlns:p14="http://schemas.microsoft.com/office/powerpoint/2010/main" val="111371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A663C-0A95-4143-8D63-268127FC2A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F32AE3-B67D-4855-ABAE-7D63AD81FC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5688E73-D908-44B6-9797-CC18D10A85B1}"/>
              </a:ext>
            </a:extLst>
          </p:cNvPr>
          <p:cNvPicPr/>
          <p:nvPr/>
        </p:nvPicPr>
        <p:blipFill>
          <a:blip r:embed="rId2"/>
          <a:stretch>
            <a:fillRect/>
          </a:stretch>
        </p:blipFill>
        <p:spPr>
          <a:xfrm>
            <a:off x="150810" y="0"/>
            <a:ext cx="11966977" cy="6782463"/>
          </a:xfrm>
          <a:prstGeom prst="rect">
            <a:avLst/>
          </a:prstGeom>
        </p:spPr>
      </p:pic>
    </p:spTree>
    <p:extLst>
      <p:ext uri="{BB962C8B-B14F-4D97-AF65-F5344CB8AC3E}">
        <p14:creationId xmlns:p14="http://schemas.microsoft.com/office/powerpoint/2010/main" val="3426006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1B2-76D3-4585-BAD7-D615466E7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6AD9A1-BE3B-4CA7-B124-894FF7C89A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A9D92E-B274-4B9B-9965-5D0B03B43DBA}"/>
              </a:ext>
            </a:extLst>
          </p:cNvPr>
          <p:cNvPicPr/>
          <p:nvPr/>
        </p:nvPicPr>
        <p:blipFill>
          <a:blip r:embed="rId2"/>
          <a:stretch>
            <a:fillRect/>
          </a:stretch>
        </p:blipFill>
        <p:spPr>
          <a:xfrm>
            <a:off x="0" y="0"/>
            <a:ext cx="12192000" cy="6790414"/>
          </a:xfrm>
          <a:prstGeom prst="rect">
            <a:avLst/>
          </a:prstGeom>
        </p:spPr>
      </p:pic>
    </p:spTree>
    <p:extLst>
      <p:ext uri="{BB962C8B-B14F-4D97-AF65-F5344CB8AC3E}">
        <p14:creationId xmlns:p14="http://schemas.microsoft.com/office/powerpoint/2010/main" val="288859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ED17-314A-4E89-9E60-A778112371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44EBC5-D168-47CC-80D0-785B5B9C94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87692E-0D08-473A-A454-3A523C3122D9}"/>
              </a:ext>
            </a:extLst>
          </p:cNvPr>
          <p:cNvPicPr/>
          <p:nvPr/>
        </p:nvPicPr>
        <p:blipFill>
          <a:blip r:embed="rId2"/>
          <a:stretch>
            <a:fillRect/>
          </a:stretch>
        </p:blipFill>
        <p:spPr>
          <a:xfrm>
            <a:off x="-1" y="0"/>
            <a:ext cx="12109837" cy="6858000"/>
          </a:xfrm>
          <a:prstGeom prst="rect">
            <a:avLst/>
          </a:prstGeom>
        </p:spPr>
      </p:pic>
    </p:spTree>
    <p:extLst>
      <p:ext uri="{BB962C8B-B14F-4D97-AF65-F5344CB8AC3E}">
        <p14:creationId xmlns:p14="http://schemas.microsoft.com/office/powerpoint/2010/main" val="182602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9E9A-302C-49E7-8F3F-99C943DA447B}"/>
              </a:ext>
            </a:extLst>
          </p:cNvPr>
          <p:cNvSpPr>
            <a:spLocks noGrp="1"/>
          </p:cNvSpPr>
          <p:nvPr>
            <p:ph type="title"/>
          </p:nvPr>
        </p:nvSpPr>
        <p:spPr>
          <a:xfrm>
            <a:off x="990338" y="103740"/>
            <a:ext cx="9905998" cy="1478570"/>
          </a:xfrm>
        </p:spPr>
        <p:txBody>
          <a:bodyPr/>
          <a:lstStyle/>
          <a:p>
            <a:r>
              <a:rPr lang="en-US" dirty="0"/>
              <a:t>User - password</a:t>
            </a:r>
          </a:p>
        </p:txBody>
      </p:sp>
      <p:sp>
        <p:nvSpPr>
          <p:cNvPr id="3" name="Content Placeholder 2">
            <a:extLst>
              <a:ext uri="{FF2B5EF4-FFF2-40B4-BE49-F238E27FC236}">
                <a16:creationId xmlns:a16="http://schemas.microsoft.com/office/drawing/2014/main" id="{EDD56B2A-AC7F-465A-BAE9-9B865B9D240B}"/>
              </a:ext>
            </a:extLst>
          </p:cNvPr>
          <p:cNvSpPr>
            <a:spLocks noGrp="1"/>
          </p:cNvSpPr>
          <p:nvPr>
            <p:ph idx="1"/>
          </p:nvPr>
        </p:nvSpPr>
        <p:spPr>
          <a:xfrm>
            <a:off x="709474" y="1235946"/>
            <a:ext cx="10734260" cy="4890051"/>
          </a:xfrm>
        </p:spPr>
        <p:txBody>
          <a:bodyPr>
            <a:normAutofit/>
          </a:bodyPr>
          <a:lstStyle/>
          <a:p>
            <a:pPr algn="just"/>
            <a:r>
              <a:rPr lang="en-US" dirty="0"/>
              <a:t>To handle data provided by the user and generate all initial conditions is necessary create a big data.</a:t>
            </a:r>
          </a:p>
          <a:p>
            <a:pPr algn="just"/>
            <a:r>
              <a:rPr lang="en-US" dirty="0"/>
              <a:t>A hashing algorithm is a mathematical function that condenses data to a fixed size. </a:t>
            </a:r>
          </a:p>
          <a:p>
            <a:pPr algn="just"/>
            <a:r>
              <a:rPr lang="en-US" dirty="0"/>
              <a:t>There are hundreds of hashing algorithms, SHA algorithms. SHA stands for Secure Hashing Algorithm.</a:t>
            </a:r>
          </a:p>
          <a:p>
            <a:pPr algn="just"/>
            <a:r>
              <a:rPr lang="en-US" dirty="0"/>
              <a:t>The most important factors for cryptographic hash algorithms is that they produce </a:t>
            </a:r>
            <a:r>
              <a:rPr lang="en-US" b="1" dirty="0"/>
              <a:t>irreversible and unique</a:t>
            </a:r>
            <a:r>
              <a:rPr lang="en-US" dirty="0"/>
              <a:t> hashes. Irreversible so that if you only had the hash you couldn’t use that to figure out what the original piece of data was, therefore allowing the original data to remain secure and unknown. Unique so that two different pieces of data can’t produce the same hash</a:t>
            </a:r>
          </a:p>
        </p:txBody>
      </p:sp>
    </p:spTree>
    <p:extLst>
      <p:ext uri="{BB962C8B-B14F-4D97-AF65-F5344CB8AC3E}">
        <p14:creationId xmlns:p14="http://schemas.microsoft.com/office/powerpoint/2010/main" val="1076479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E068-8D8F-4E38-B509-CD485533AB88}"/>
              </a:ext>
            </a:extLst>
          </p:cNvPr>
          <p:cNvSpPr>
            <a:spLocks noGrp="1"/>
          </p:cNvSpPr>
          <p:nvPr>
            <p:ph type="title"/>
          </p:nvPr>
        </p:nvSpPr>
        <p:spPr>
          <a:xfrm>
            <a:off x="112133" y="0"/>
            <a:ext cx="9905998" cy="1478570"/>
          </a:xfrm>
        </p:spPr>
        <p:txBody>
          <a:bodyPr/>
          <a:lstStyle/>
          <a:p>
            <a:r>
              <a:rPr lang="en-US" dirty="0"/>
              <a:t>Correlation analysis</a:t>
            </a:r>
          </a:p>
        </p:txBody>
      </p:sp>
      <p:sp>
        <p:nvSpPr>
          <p:cNvPr id="7" name="Content Placeholder 6">
            <a:extLst>
              <a:ext uri="{FF2B5EF4-FFF2-40B4-BE49-F238E27FC236}">
                <a16:creationId xmlns:a16="http://schemas.microsoft.com/office/drawing/2014/main" id="{F1C2A96D-0ECA-4BE0-9045-9889582F827D}"/>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93857872-B659-4994-AC91-B16FA8017283}"/>
              </a:ext>
            </a:extLst>
          </p:cNvPr>
          <p:cNvPicPr/>
          <p:nvPr/>
        </p:nvPicPr>
        <p:blipFill>
          <a:blip r:embed="rId2"/>
          <a:stretch>
            <a:fillRect/>
          </a:stretch>
        </p:blipFill>
        <p:spPr>
          <a:xfrm>
            <a:off x="5677231" y="630237"/>
            <a:ext cx="6117866" cy="5484316"/>
          </a:xfrm>
          <a:prstGeom prst="rect">
            <a:avLst/>
          </a:prstGeom>
        </p:spPr>
      </p:pic>
      <p:pic>
        <p:nvPicPr>
          <p:cNvPr id="10" name="Picture 9">
            <a:extLst>
              <a:ext uri="{FF2B5EF4-FFF2-40B4-BE49-F238E27FC236}">
                <a16:creationId xmlns:a16="http://schemas.microsoft.com/office/drawing/2014/main" id="{0C89D0CE-4237-4F4B-868D-01748C0756E6}"/>
              </a:ext>
            </a:extLst>
          </p:cNvPr>
          <p:cNvPicPr/>
          <p:nvPr/>
        </p:nvPicPr>
        <p:blipFill>
          <a:blip r:embed="rId3"/>
          <a:stretch>
            <a:fillRect/>
          </a:stretch>
        </p:blipFill>
        <p:spPr>
          <a:xfrm>
            <a:off x="0" y="2392846"/>
            <a:ext cx="5524500" cy="2628900"/>
          </a:xfrm>
          <a:prstGeom prst="rect">
            <a:avLst/>
          </a:prstGeom>
        </p:spPr>
      </p:pic>
    </p:spTree>
    <p:extLst>
      <p:ext uri="{BB962C8B-B14F-4D97-AF65-F5344CB8AC3E}">
        <p14:creationId xmlns:p14="http://schemas.microsoft.com/office/powerpoint/2010/main" val="348058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FBAF4B1-F620-41D3-9271-8FA71A3E91C5}"/>
              </a:ext>
            </a:extLst>
          </p:cNvPr>
          <p:cNvSpPr txBox="1">
            <a:spLocks/>
          </p:cNvSpPr>
          <p:nvPr/>
        </p:nvSpPr>
        <p:spPr>
          <a:xfrm>
            <a:off x="8579458" y="2249487"/>
            <a:ext cx="3490622"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Lee Image</a:t>
            </a:r>
          </a:p>
          <a:p>
            <a:r>
              <a:rPr lang="en-US" dirty="0"/>
              <a:t>Size 600 x 849</a:t>
            </a:r>
          </a:p>
          <a:p>
            <a:r>
              <a:rPr lang="en-US" dirty="0"/>
              <a:t>Window Size 16x16</a:t>
            </a:r>
          </a:p>
          <a:p>
            <a:r>
              <a:rPr lang="en-US" dirty="0"/>
              <a:t>Time 2.99min</a:t>
            </a:r>
          </a:p>
        </p:txBody>
      </p:sp>
      <p:pic>
        <p:nvPicPr>
          <p:cNvPr id="7" name="Picture 6">
            <a:extLst>
              <a:ext uri="{FF2B5EF4-FFF2-40B4-BE49-F238E27FC236}">
                <a16:creationId xmlns:a16="http://schemas.microsoft.com/office/drawing/2014/main" id="{08033FDC-8AAA-40A0-A3C3-1070DEE6CB7A}"/>
              </a:ext>
            </a:extLst>
          </p:cNvPr>
          <p:cNvPicPr/>
          <p:nvPr/>
        </p:nvPicPr>
        <p:blipFill>
          <a:blip r:embed="rId2"/>
          <a:stretch>
            <a:fillRect/>
          </a:stretch>
        </p:blipFill>
        <p:spPr>
          <a:xfrm>
            <a:off x="261731" y="465247"/>
            <a:ext cx="8142798" cy="5673160"/>
          </a:xfrm>
          <a:prstGeom prst="rect">
            <a:avLst/>
          </a:prstGeom>
        </p:spPr>
      </p:pic>
    </p:spTree>
    <p:extLst>
      <p:ext uri="{BB962C8B-B14F-4D97-AF65-F5344CB8AC3E}">
        <p14:creationId xmlns:p14="http://schemas.microsoft.com/office/powerpoint/2010/main" val="1327896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4F6F-0844-4C9F-8B07-102586F893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0F0056-E4A4-4D1A-8C9F-3528F1E8A0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7ED1E11-363D-4614-BBA3-F85B76FE1AC0}"/>
              </a:ext>
            </a:extLst>
          </p:cNvPr>
          <p:cNvPicPr/>
          <p:nvPr/>
        </p:nvPicPr>
        <p:blipFill>
          <a:blip r:embed="rId2"/>
          <a:stretch>
            <a:fillRect/>
          </a:stretch>
        </p:blipFill>
        <p:spPr>
          <a:xfrm>
            <a:off x="70900" y="0"/>
            <a:ext cx="12121100" cy="6858000"/>
          </a:xfrm>
          <a:prstGeom prst="rect">
            <a:avLst/>
          </a:prstGeom>
        </p:spPr>
      </p:pic>
    </p:spTree>
    <p:extLst>
      <p:ext uri="{BB962C8B-B14F-4D97-AF65-F5344CB8AC3E}">
        <p14:creationId xmlns:p14="http://schemas.microsoft.com/office/powerpoint/2010/main" val="287084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14F2-34D1-4D03-AC50-5D8E01E76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721089-F8CC-4FF8-A23A-5A6C0A94F52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02B47DE-9D83-4EA3-B1DB-5A2E709EFCDB}"/>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60549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E85F-CDB1-4BCC-9434-09D502E55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5F0DDA-BA1A-4806-BDC8-F19156C685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C8BE1DA-B46C-4E54-BB21-D2013401BFA9}"/>
              </a:ext>
            </a:extLst>
          </p:cNvPr>
          <p:cNvPicPr/>
          <p:nvPr/>
        </p:nvPicPr>
        <p:blipFill>
          <a:blip r:embed="rId2"/>
          <a:stretch>
            <a:fillRect/>
          </a:stretch>
        </p:blipFill>
        <p:spPr>
          <a:xfrm>
            <a:off x="0" y="0"/>
            <a:ext cx="12192000" cy="6798365"/>
          </a:xfrm>
          <a:prstGeom prst="rect">
            <a:avLst/>
          </a:prstGeom>
        </p:spPr>
      </p:pic>
    </p:spTree>
    <p:extLst>
      <p:ext uri="{BB962C8B-B14F-4D97-AF65-F5344CB8AC3E}">
        <p14:creationId xmlns:p14="http://schemas.microsoft.com/office/powerpoint/2010/main" val="25512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658F32-3D2D-4A91-A456-29630957A1CE}"/>
              </a:ext>
            </a:extLst>
          </p:cNvPr>
          <p:cNvSpPr>
            <a:spLocks noGrp="1"/>
          </p:cNvSpPr>
          <p:nvPr>
            <p:ph type="title"/>
          </p:nvPr>
        </p:nvSpPr>
        <p:spPr>
          <a:xfrm>
            <a:off x="163403" y="-295882"/>
            <a:ext cx="9905998" cy="1478570"/>
          </a:xfrm>
        </p:spPr>
        <p:txBody>
          <a:bodyPr/>
          <a:lstStyle/>
          <a:p>
            <a:r>
              <a:rPr lang="en-US" dirty="0"/>
              <a:t>Correlation analysis</a:t>
            </a:r>
          </a:p>
        </p:txBody>
      </p:sp>
      <p:pic>
        <p:nvPicPr>
          <p:cNvPr id="2" name="Picture 1">
            <a:extLst>
              <a:ext uri="{FF2B5EF4-FFF2-40B4-BE49-F238E27FC236}">
                <a16:creationId xmlns:a16="http://schemas.microsoft.com/office/drawing/2014/main" id="{3F3A9A42-AF47-4BBD-B230-B596B01F20E6}"/>
              </a:ext>
            </a:extLst>
          </p:cNvPr>
          <p:cNvPicPr>
            <a:picLocks noChangeAspect="1"/>
          </p:cNvPicPr>
          <p:nvPr/>
        </p:nvPicPr>
        <p:blipFill>
          <a:blip r:embed="rId2"/>
          <a:stretch>
            <a:fillRect/>
          </a:stretch>
        </p:blipFill>
        <p:spPr>
          <a:xfrm>
            <a:off x="5223755" y="246491"/>
            <a:ext cx="6713803" cy="5916885"/>
          </a:xfrm>
          <a:prstGeom prst="rect">
            <a:avLst/>
          </a:prstGeom>
        </p:spPr>
      </p:pic>
      <p:pic>
        <p:nvPicPr>
          <p:cNvPr id="3" name="Picture 2">
            <a:extLst>
              <a:ext uri="{FF2B5EF4-FFF2-40B4-BE49-F238E27FC236}">
                <a16:creationId xmlns:a16="http://schemas.microsoft.com/office/drawing/2014/main" id="{EE9521A4-8FC3-467B-848D-5978630045A6}"/>
              </a:ext>
            </a:extLst>
          </p:cNvPr>
          <p:cNvPicPr>
            <a:picLocks noChangeAspect="1"/>
          </p:cNvPicPr>
          <p:nvPr/>
        </p:nvPicPr>
        <p:blipFill>
          <a:blip r:embed="rId3"/>
          <a:stretch>
            <a:fillRect/>
          </a:stretch>
        </p:blipFill>
        <p:spPr>
          <a:xfrm>
            <a:off x="290877" y="2644139"/>
            <a:ext cx="4368587" cy="2045492"/>
          </a:xfrm>
          <a:prstGeom prst="rect">
            <a:avLst/>
          </a:prstGeom>
        </p:spPr>
      </p:pic>
    </p:spTree>
    <p:extLst>
      <p:ext uri="{BB962C8B-B14F-4D97-AF65-F5344CB8AC3E}">
        <p14:creationId xmlns:p14="http://schemas.microsoft.com/office/powerpoint/2010/main" val="3937856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6BC3-4CA6-4191-8A6A-B5656990A8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A79243-1A7A-4483-8E62-0EACF15CC32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8337625-A694-4332-A1FA-05B6C3820B3C}"/>
              </a:ext>
            </a:extLst>
          </p:cNvPr>
          <p:cNvPicPr>
            <a:picLocks noChangeAspect="1"/>
          </p:cNvPicPr>
          <p:nvPr/>
        </p:nvPicPr>
        <p:blipFill>
          <a:blip r:embed="rId2"/>
          <a:stretch>
            <a:fillRect/>
          </a:stretch>
        </p:blipFill>
        <p:spPr>
          <a:xfrm>
            <a:off x="71562" y="1357803"/>
            <a:ext cx="7740295" cy="4271719"/>
          </a:xfrm>
          <a:prstGeom prst="rect">
            <a:avLst/>
          </a:prstGeom>
        </p:spPr>
      </p:pic>
      <p:sp>
        <p:nvSpPr>
          <p:cNvPr id="5" name="Content Placeholder 2">
            <a:extLst>
              <a:ext uri="{FF2B5EF4-FFF2-40B4-BE49-F238E27FC236}">
                <a16:creationId xmlns:a16="http://schemas.microsoft.com/office/drawing/2014/main" id="{B0EEDDDF-C173-41A7-AAAA-5EB6523EAA3F}"/>
              </a:ext>
            </a:extLst>
          </p:cNvPr>
          <p:cNvSpPr txBox="1">
            <a:spLocks/>
          </p:cNvSpPr>
          <p:nvPr/>
        </p:nvSpPr>
        <p:spPr>
          <a:xfrm>
            <a:off x="8315048" y="2087808"/>
            <a:ext cx="3490622"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The Exorcist</a:t>
            </a:r>
          </a:p>
          <a:p>
            <a:r>
              <a:rPr lang="en-US" dirty="0"/>
              <a:t>Size 256x256</a:t>
            </a:r>
          </a:p>
          <a:p>
            <a:r>
              <a:rPr lang="en-US" dirty="0"/>
              <a:t>Window Size 16 x 16</a:t>
            </a:r>
          </a:p>
          <a:p>
            <a:r>
              <a:rPr lang="en-US" dirty="0"/>
              <a:t>Time 0.37 min</a:t>
            </a:r>
          </a:p>
        </p:txBody>
      </p:sp>
    </p:spTree>
    <p:extLst>
      <p:ext uri="{BB962C8B-B14F-4D97-AF65-F5344CB8AC3E}">
        <p14:creationId xmlns:p14="http://schemas.microsoft.com/office/powerpoint/2010/main" val="152156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DFCF-2A01-4027-93E2-7C4546B90E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199F3C-D252-4DCD-95D9-5DBCDCE9F9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3C29BCE-5CF5-4480-88CE-83D9684878FC}"/>
              </a:ext>
            </a:extLst>
          </p:cNvPr>
          <p:cNvPicPr>
            <a:picLocks noChangeAspect="1"/>
          </p:cNvPicPr>
          <p:nvPr/>
        </p:nvPicPr>
        <p:blipFill>
          <a:blip r:embed="rId2"/>
          <a:stretch>
            <a:fillRect/>
          </a:stretch>
        </p:blipFill>
        <p:spPr>
          <a:xfrm>
            <a:off x="0" y="28032"/>
            <a:ext cx="12192000" cy="6801935"/>
          </a:xfrm>
          <a:prstGeom prst="rect">
            <a:avLst/>
          </a:prstGeom>
        </p:spPr>
      </p:pic>
    </p:spTree>
    <p:extLst>
      <p:ext uri="{BB962C8B-B14F-4D97-AF65-F5344CB8AC3E}">
        <p14:creationId xmlns:p14="http://schemas.microsoft.com/office/powerpoint/2010/main" val="3166926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0544-172D-473E-ABDA-3BAC6DA0C8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FEC40E-B4A2-474E-B91F-030F3D98BC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5A1A6AD-C1DC-4E4E-9B94-E85374624D48}"/>
              </a:ext>
            </a:extLst>
          </p:cNvPr>
          <p:cNvPicPr>
            <a:picLocks noChangeAspect="1"/>
          </p:cNvPicPr>
          <p:nvPr/>
        </p:nvPicPr>
        <p:blipFill>
          <a:blip r:embed="rId2"/>
          <a:stretch>
            <a:fillRect/>
          </a:stretch>
        </p:blipFill>
        <p:spPr>
          <a:xfrm>
            <a:off x="0" y="15240"/>
            <a:ext cx="12192000" cy="6827520"/>
          </a:xfrm>
          <a:prstGeom prst="rect">
            <a:avLst/>
          </a:prstGeom>
        </p:spPr>
      </p:pic>
    </p:spTree>
    <p:extLst>
      <p:ext uri="{BB962C8B-B14F-4D97-AF65-F5344CB8AC3E}">
        <p14:creationId xmlns:p14="http://schemas.microsoft.com/office/powerpoint/2010/main" val="164898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EBE7-245E-4673-94CA-17F55DBA42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10107A-4EFE-4AFE-A3E6-4D18F78F42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5CEB1D-0215-402E-88F6-84F9D0763CEC}"/>
              </a:ext>
            </a:extLst>
          </p:cNvPr>
          <p:cNvPicPr>
            <a:picLocks noChangeAspect="1"/>
          </p:cNvPicPr>
          <p:nvPr/>
        </p:nvPicPr>
        <p:blipFill>
          <a:blip r:embed="rId2"/>
          <a:stretch>
            <a:fillRect/>
          </a:stretch>
        </p:blipFill>
        <p:spPr>
          <a:xfrm>
            <a:off x="0" y="33508"/>
            <a:ext cx="12192000" cy="6790984"/>
          </a:xfrm>
          <a:prstGeom prst="rect">
            <a:avLst/>
          </a:prstGeom>
        </p:spPr>
      </p:pic>
    </p:spTree>
    <p:extLst>
      <p:ext uri="{BB962C8B-B14F-4D97-AF65-F5344CB8AC3E}">
        <p14:creationId xmlns:p14="http://schemas.microsoft.com/office/powerpoint/2010/main" val="409927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DE74B-6580-4065-B6B2-6F9FF0B45A63}"/>
              </a:ext>
            </a:extLst>
          </p:cNvPr>
          <p:cNvSpPr>
            <a:spLocks noGrp="1"/>
          </p:cNvSpPr>
          <p:nvPr>
            <p:ph idx="1"/>
          </p:nvPr>
        </p:nvSpPr>
        <p:spPr>
          <a:xfrm>
            <a:off x="1141412" y="532737"/>
            <a:ext cx="9905999" cy="5258464"/>
          </a:xfrm>
        </p:spPr>
        <p:txBody>
          <a:bodyPr>
            <a:normAutofit lnSpcReduction="10000"/>
          </a:bodyPr>
          <a:lstStyle/>
          <a:p>
            <a:pPr algn="just"/>
            <a:r>
              <a:rPr lang="en-US" dirty="0"/>
              <a:t> SHA256 hash for any string or input value to generate a unique 64-digit hash for the value you specified.</a:t>
            </a:r>
          </a:p>
          <a:p>
            <a:pPr algn="just"/>
            <a:r>
              <a:rPr lang="en-US" dirty="0"/>
              <a:t>Two logistic maps will be used to create 12 data from Sha256(User) or Sha256(Password) and after that combinate it to create all initial conditions used in the new system. Six initial conditions will be generated. For doing that two initial conditions will be generated from User and Data using the following combination.  (</a:t>
            </a:r>
            <a:r>
              <a:rPr lang="en-US" dirty="0">
                <a:hlinkClick r:id="rId2"/>
              </a:rPr>
              <a:t>http://www.iwar.org.uk/comsec/resources/cipher/sha256-384-512.pdf</a:t>
            </a:r>
            <a:r>
              <a:rPr lang="en-US" dirty="0"/>
              <a:t>) </a:t>
            </a:r>
          </a:p>
          <a:p>
            <a:r>
              <a:rPr lang="en-US" dirty="0"/>
              <a:t>In this stage the following data are used:</a:t>
            </a:r>
          </a:p>
          <a:p>
            <a:pPr marL="0" indent="0">
              <a:buNone/>
            </a:pPr>
            <a:r>
              <a:rPr lang="en-US" dirty="0"/>
              <a:t>USER: 0123456789		</a:t>
            </a:r>
          </a:p>
          <a:p>
            <a:pPr marL="0" indent="0">
              <a:buNone/>
            </a:pPr>
            <a:r>
              <a:rPr lang="en-US" dirty="0"/>
              <a:t>PASSWORD: 01234567890123456789</a:t>
            </a:r>
          </a:p>
        </p:txBody>
      </p:sp>
    </p:spTree>
    <p:extLst>
      <p:ext uri="{BB962C8B-B14F-4D97-AF65-F5344CB8AC3E}">
        <p14:creationId xmlns:p14="http://schemas.microsoft.com/office/powerpoint/2010/main" val="374197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74FE-32B2-4F03-8C4E-3B57CB592F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39147B-59EC-4F26-9316-30E3FBAD349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CAB1111-B5EF-4B22-A966-67A9C1C268C9}"/>
              </a:ext>
            </a:extLst>
          </p:cNvPr>
          <p:cNvPicPr>
            <a:picLocks noChangeAspect="1"/>
          </p:cNvPicPr>
          <p:nvPr/>
        </p:nvPicPr>
        <p:blipFill>
          <a:blip r:embed="rId2"/>
          <a:stretch>
            <a:fillRect/>
          </a:stretch>
        </p:blipFill>
        <p:spPr>
          <a:xfrm>
            <a:off x="5812403" y="469129"/>
            <a:ext cx="6379597" cy="5714780"/>
          </a:xfrm>
          <a:prstGeom prst="rect">
            <a:avLst/>
          </a:prstGeom>
        </p:spPr>
      </p:pic>
      <p:pic>
        <p:nvPicPr>
          <p:cNvPr id="7" name="Picture 6">
            <a:extLst>
              <a:ext uri="{FF2B5EF4-FFF2-40B4-BE49-F238E27FC236}">
                <a16:creationId xmlns:a16="http://schemas.microsoft.com/office/drawing/2014/main" id="{1B171925-9BBC-4092-91FD-CEC569722DB6}"/>
              </a:ext>
            </a:extLst>
          </p:cNvPr>
          <p:cNvPicPr>
            <a:picLocks noChangeAspect="1"/>
          </p:cNvPicPr>
          <p:nvPr/>
        </p:nvPicPr>
        <p:blipFill>
          <a:blip r:embed="rId3"/>
          <a:stretch>
            <a:fillRect/>
          </a:stretch>
        </p:blipFill>
        <p:spPr>
          <a:xfrm>
            <a:off x="202178" y="2359621"/>
            <a:ext cx="5610225" cy="2600325"/>
          </a:xfrm>
          <a:prstGeom prst="rect">
            <a:avLst/>
          </a:prstGeom>
        </p:spPr>
      </p:pic>
    </p:spTree>
    <p:extLst>
      <p:ext uri="{BB962C8B-B14F-4D97-AF65-F5344CB8AC3E}">
        <p14:creationId xmlns:p14="http://schemas.microsoft.com/office/powerpoint/2010/main" val="3532334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B444-3413-4777-AAC6-CA23FF88905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0E5C8C2-FB3D-4591-A607-6E0EFB46DF7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0058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CC1A-FEA7-4E9E-BE91-3C7EC8412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4C6D30-3376-4127-9BD9-0757D318F6E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B9F756-46C9-402D-9AAA-6E9292BA6E7B}"/>
              </a:ext>
            </a:extLst>
          </p:cNvPr>
          <p:cNvPicPr/>
          <p:nvPr/>
        </p:nvPicPr>
        <p:blipFill>
          <a:blip r:embed="rId2"/>
          <a:stretch>
            <a:fillRect/>
          </a:stretch>
        </p:blipFill>
        <p:spPr>
          <a:xfrm>
            <a:off x="-1" y="-73729"/>
            <a:ext cx="12101885" cy="6931729"/>
          </a:xfrm>
          <a:prstGeom prst="rect">
            <a:avLst/>
          </a:prstGeom>
        </p:spPr>
      </p:pic>
    </p:spTree>
    <p:extLst>
      <p:ext uri="{BB962C8B-B14F-4D97-AF65-F5344CB8AC3E}">
        <p14:creationId xmlns:p14="http://schemas.microsoft.com/office/powerpoint/2010/main" val="121746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8D5C-A4AB-43AA-8D34-ACAA1F49F2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FA71E2-3D4F-45E1-AFEF-B011908F1C5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FB3864-CA40-4224-B2F0-3F204B699456}"/>
              </a:ext>
            </a:extLst>
          </p:cNvPr>
          <p:cNvPicPr/>
          <p:nvPr/>
        </p:nvPicPr>
        <p:blipFill>
          <a:blip r:embed="rId2"/>
          <a:stretch>
            <a:fillRect/>
          </a:stretch>
        </p:blipFill>
        <p:spPr>
          <a:xfrm>
            <a:off x="-1" y="0"/>
            <a:ext cx="12101885" cy="6858000"/>
          </a:xfrm>
          <a:prstGeom prst="rect">
            <a:avLst/>
          </a:prstGeom>
        </p:spPr>
      </p:pic>
    </p:spTree>
    <p:extLst>
      <p:ext uri="{BB962C8B-B14F-4D97-AF65-F5344CB8AC3E}">
        <p14:creationId xmlns:p14="http://schemas.microsoft.com/office/powerpoint/2010/main" val="1523533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6D8F-8D9B-44E0-95C3-4C120CBC78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CCBE84-676D-4AB6-B04E-0EF0390520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A88AF4-FD4F-4CA6-9F4D-7D05C4492DA2}"/>
              </a:ext>
            </a:extLst>
          </p:cNvPr>
          <p:cNvPicPr/>
          <p:nvPr/>
        </p:nvPicPr>
        <p:blipFill>
          <a:blip r:embed="rId2"/>
          <a:stretch>
            <a:fillRect/>
          </a:stretch>
        </p:blipFill>
        <p:spPr>
          <a:xfrm>
            <a:off x="4977517" y="0"/>
            <a:ext cx="6861976" cy="6599583"/>
          </a:xfrm>
          <a:prstGeom prst="rect">
            <a:avLst/>
          </a:prstGeom>
        </p:spPr>
      </p:pic>
      <p:pic>
        <p:nvPicPr>
          <p:cNvPr id="5" name="Picture 4">
            <a:extLst>
              <a:ext uri="{FF2B5EF4-FFF2-40B4-BE49-F238E27FC236}">
                <a16:creationId xmlns:a16="http://schemas.microsoft.com/office/drawing/2014/main" id="{E1C0E634-2E32-425C-A99F-AE2DEE0EE16A}"/>
              </a:ext>
            </a:extLst>
          </p:cNvPr>
          <p:cNvPicPr/>
          <p:nvPr/>
        </p:nvPicPr>
        <p:blipFill>
          <a:blip r:embed="rId3"/>
          <a:stretch>
            <a:fillRect/>
          </a:stretch>
        </p:blipFill>
        <p:spPr>
          <a:xfrm>
            <a:off x="127884" y="2421546"/>
            <a:ext cx="4778071" cy="2476458"/>
          </a:xfrm>
          <a:prstGeom prst="rect">
            <a:avLst/>
          </a:prstGeom>
        </p:spPr>
      </p:pic>
    </p:spTree>
    <p:extLst>
      <p:ext uri="{BB962C8B-B14F-4D97-AF65-F5344CB8AC3E}">
        <p14:creationId xmlns:p14="http://schemas.microsoft.com/office/powerpoint/2010/main" val="76881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696C39-9CBC-448A-A7B7-09311A766426}"/>
              </a:ext>
            </a:extLst>
          </p:cNvPr>
          <p:cNvSpPr/>
          <p:nvPr/>
        </p:nvSpPr>
        <p:spPr>
          <a:xfrm>
            <a:off x="759686" y="3874080"/>
            <a:ext cx="4237510" cy="278961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0595685-1BD2-43E4-9E9F-B8BF9B09921D}"/>
              </a:ext>
            </a:extLst>
          </p:cNvPr>
          <p:cNvSpPr>
            <a:spLocks noGrp="1"/>
          </p:cNvSpPr>
          <p:nvPr>
            <p:ph idx="1"/>
          </p:nvPr>
        </p:nvSpPr>
        <p:spPr>
          <a:xfrm>
            <a:off x="1090962" y="168439"/>
            <a:ext cx="9905999" cy="3541714"/>
          </a:xfrm>
        </p:spPr>
        <p:txBody>
          <a:bodyPr>
            <a:normAutofit fontScale="92500" lnSpcReduction="20000"/>
          </a:bodyPr>
          <a:lstStyle/>
          <a:p>
            <a:pPr algn="just"/>
            <a:r>
              <a:rPr lang="en-US" dirty="0"/>
              <a:t>The user and password will be converted in sha256, then now the user’s data have 64 bytes, six initial conditions must be created to be used in the cryptosystem. From 64 bytes created twelve data will be randomly selected, in order to select these random numbers two logistic maps will be applied one of them to use in the User and the second one in the password. Twelve different random numbers are created after apply the logistic maps, these positions means the data that we have to copy from the 64 bits.</a:t>
            </a:r>
          </a:p>
          <a:p>
            <a:pPr marL="0" indent="0" algn="just">
              <a:buNone/>
            </a:pPr>
            <a:r>
              <a:rPr lang="en-US" dirty="0"/>
              <a:t>USER: </a:t>
            </a:r>
          </a:p>
          <a:p>
            <a:pPr marL="0" indent="0" algn="just">
              <a:buNone/>
            </a:pPr>
            <a:r>
              <a:rPr lang="en-US" dirty="0"/>
              <a:t>PASSWORD:</a:t>
            </a:r>
          </a:p>
        </p:txBody>
      </p:sp>
      <p:graphicFrame>
        <p:nvGraphicFramePr>
          <p:cNvPr id="4" name="Table 3">
            <a:extLst>
              <a:ext uri="{FF2B5EF4-FFF2-40B4-BE49-F238E27FC236}">
                <a16:creationId xmlns:a16="http://schemas.microsoft.com/office/drawing/2014/main" id="{CA7549CB-2C68-458B-92BE-B87D94A19C59}"/>
              </a:ext>
            </a:extLst>
          </p:cNvPr>
          <p:cNvGraphicFramePr>
            <a:graphicFrameLocks noGrp="1"/>
          </p:cNvGraphicFramePr>
          <p:nvPr>
            <p:extLst>
              <p:ext uri="{D42A27DB-BD31-4B8C-83A1-F6EECF244321}">
                <p14:modId xmlns:p14="http://schemas.microsoft.com/office/powerpoint/2010/main" val="2007944976"/>
              </p:ext>
            </p:extLst>
          </p:nvPr>
        </p:nvGraphicFramePr>
        <p:xfrm>
          <a:off x="2704568" y="2640619"/>
          <a:ext cx="9070210" cy="370840"/>
        </p:xfrm>
        <a:graphic>
          <a:graphicData uri="http://schemas.openxmlformats.org/drawingml/2006/table">
            <a:tbl>
              <a:tblPr firstRow="1" bandRow="1">
                <a:tableStyleId>{5C22544A-7EE6-4342-B048-85BDC9FD1C3A}</a:tableStyleId>
              </a:tblPr>
              <a:tblGrid>
                <a:gridCol w="907021">
                  <a:extLst>
                    <a:ext uri="{9D8B030D-6E8A-4147-A177-3AD203B41FA5}">
                      <a16:colId xmlns:a16="http://schemas.microsoft.com/office/drawing/2014/main" val="3239858254"/>
                    </a:ext>
                  </a:extLst>
                </a:gridCol>
                <a:gridCol w="907021">
                  <a:extLst>
                    <a:ext uri="{9D8B030D-6E8A-4147-A177-3AD203B41FA5}">
                      <a16:colId xmlns:a16="http://schemas.microsoft.com/office/drawing/2014/main" val="1541789374"/>
                    </a:ext>
                  </a:extLst>
                </a:gridCol>
                <a:gridCol w="907021">
                  <a:extLst>
                    <a:ext uri="{9D8B030D-6E8A-4147-A177-3AD203B41FA5}">
                      <a16:colId xmlns:a16="http://schemas.microsoft.com/office/drawing/2014/main" val="600961302"/>
                    </a:ext>
                  </a:extLst>
                </a:gridCol>
                <a:gridCol w="907021">
                  <a:extLst>
                    <a:ext uri="{9D8B030D-6E8A-4147-A177-3AD203B41FA5}">
                      <a16:colId xmlns:a16="http://schemas.microsoft.com/office/drawing/2014/main" val="2593101835"/>
                    </a:ext>
                  </a:extLst>
                </a:gridCol>
                <a:gridCol w="907021">
                  <a:extLst>
                    <a:ext uri="{9D8B030D-6E8A-4147-A177-3AD203B41FA5}">
                      <a16:colId xmlns:a16="http://schemas.microsoft.com/office/drawing/2014/main" val="1733303859"/>
                    </a:ext>
                  </a:extLst>
                </a:gridCol>
                <a:gridCol w="907021">
                  <a:extLst>
                    <a:ext uri="{9D8B030D-6E8A-4147-A177-3AD203B41FA5}">
                      <a16:colId xmlns:a16="http://schemas.microsoft.com/office/drawing/2014/main" val="4293670241"/>
                    </a:ext>
                  </a:extLst>
                </a:gridCol>
                <a:gridCol w="907021">
                  <a:extLst>
                    <a:ext uri="{9D8B030D-6E8A-4147-A177-3AD203B41FA5}">
                      <a16:colId xmlns:a16="http://schemas.microsoft.com/office/drawing/2014/main" val="1350938879"/>
                    </a:ext>
                  </a:extLst>
                </a:gridCol>
                <a:gridCol w="907021">
                  <a:extLst>
                    <a:ext uri="{9D8B030D-6E8A-4147-A177-3AD203B41FA5}">
                      <a16:colId xmlns:a16="http://schemas.microsoft.com/office/drawing/2014/main" val="871094280"/>
                    </a:ext>
                  </a:extLst>
                </a:gridCol>
                <a:gridCol w="974227">
                  <a:extLst>
                    <a:ext uri="{9D8B030D-6E8A-4147-A177-3AD203B41FA5}">
                      <a16:colId xmlns:a16="http://schemas.microsoft.com/office/drawing/2014/main" val="1687362125"/>
                    </a:ext>
                  </a:extLst>
                </a:gridCol>
                <a:gridCol w="839815">
                  <a:extLst>
                    <a:ext uri="{9D8B030D-6E8A-4147-A177-3AD203B41FA5}">
                      <a16:colId xmlns:a16="http://schemas.microsoft.com/office/drawing/2014/main" val="4057839276"/>
                    </a:ext>
                  </a:extLst>
                </a:gridCol>
              </a:tblGrid>
              <a:tr h="370840">
                <a:tc>
                  <a:txBody>
                    <a:bodyPr/>
                    <a:lstStyle/>
                    <a:p>
                      <a:r>
                        <a:rPr lang="en-US" dirty="0"/>
                        <a:t>U(1)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U(n-1)</a:t>
                      </a:r>
                    </a:p>
                  </a:txBody>
                  <a:tcPr/>
                </a:tc>
                <a:tc>
                  <a:txBody>
                    <a:bodyPr/>
                    <a:lstStyle/>
                    <a:p>
                      <a:r>
                        <a:rPr lang="en-US" dirty="0"/>
                        <a:t>U(n)</a:t>
                      </a:r>
                    </a:p>
                  </a:txBody>
                  <a:tcPr/>
                </a:tc>
                <a:extLst>
                  <a:ext uri="{0D108BD9-81ED-4DB2-BD59-A6C34878D82A}">
                    <a16:rowId xmlns:a16="http://schemas.microsoft.com/office/drawing/2014/main" val="218767290"/>
                  </a:ext>
                </a:extLst>
              </a:tr>
            </a:tbl>
          </a:graphicData>
        </a:graphic>
      </p:graphicFrame>
      <p:graphicFrame>
        <p:nvGraphicFramePr>
          <p:cNvPr id="5" name="Table 4">
            <a:extLst>
              <a:ext uri="{FF2B5EF4-FFF2-40B4-BE49-F238E27FC236}">
                <a16:creationId xmlns:a16="http://schemas.microsoft.com/office/drawing/2014/main" id="{B94AA4F1-BD4B-4DF7-B3A5-39A5F7866E35}"/>
              </a:ext>
            </a:extLst>
          </p:cNvPr>
          <p:cNvGraphicFramePr>
            <a:graphicFrameLocks noGrp="1"/>
          </p:cNvGraphicFramePr>
          <p:nvPr>
            <p:extLst>
              <p:ext uri="{D42A27DB-BD31-4B8C-83A1-F6EECF244321}">
                <p14:modId xmlns:p14="http://schemas.microsoft.com/office/powerpoint/2010/main" val="542989575"/>
              </p:ext>
            </p:extLst>
          </p:nvPr>
        </p:nvGraphicFramePr>
        <p:xfrm>
          <a:off x="3221398" y="3175386"/>
          <a:ext cx="8439870" cy="370840"/>
        </p:xfrm>
        <a:graphic>
          <a:graphicData uri="http://schemas.openxmlformats.org/drawingml/2006/table">
            <a:tbl>
              <a:tblPr firstRow="1" bandRow="1">
                <a:tableStyleId>{00A15C55-8517-42AA-B614-E9B94910E393}</a:tableStyleId>
              </a:tblPr>
              <a:tblGrid>
                <a:gridCol w="843987">
                  <a:extLst>
                    <a:ext uri="{9D8B030D-6E8A-4147-A177-3AD203B41FA5}">
                      <a16:colId xmlns:a16="http://schemas.microsoft.com/office/drawing/2014/main" val="3239858254"/>
                    </a:ext>
                  </a:extLst>
                </a:gridCol>
                <a:gridCol w="843987">
                  <a:extLst>
                    <a:ext uri="{9D8B030D-6E8A-4147-A177-3AD203B41FA5}">
                      <a16:colId xmlns:a16="http://schemas.microsoft.com/office/drawing/2014/main" val="1541789374"/>
                    </a:ext>
                  </a:extLst>
                </a:gridCol>
                <a:gridCol w="843987">
                  <a:extLst>
                    <a:ext uri="{9D8B030D-6E8A-4147-A177-3AD203B41FA5}">
                      <a16:colId xmlns:a16="http://schemas.microsoft.com/office/drawing/2014/main" val="600961302"/>
                    </a:ext>
                  </a:extLst>
                </a:gridCol>
                <a:gridCol w="843987">
                  <a:extLst>
                    <a:ext uri="{9D8B030D-6E8A-4147-A177-3AD203B41FA5}">
                      <a16:colId xmlns:a16="http://schemas.microsoft.com/office/drawing/2014/main" val="2593101835"/>
                    </a:ext>
                  </a:extLst>
                </a:gridCol>
                <a:gridCol w="843987">
                  <a:extLst>
                    <a:ext uri="{9D8B030D-6E8A-4147-A177-3AD203B41FA5}">
                      <a16:colId xmlns:a16="http://schemas.microsoft.com/office/drawing/2014/main" val="1733303859"/>
                    </a:ext>
                  </a:extLst>
                </a:gridCol>
                <a:gridCol w="843987">
                  <a:extLst>
                    <a:ext uri="{9D8B030D-6E8A-4147-A177-3AD203B41FA5}">
                      <a16:colId xmlns:a16="http://schemas.microsoft.com/office/drawing/2014/main" val="4293670241"/>
                    </a:ext>
                  </a:extLst>
                </a:gridCol>
                <a:gridCol w="843987">
                  <a:extLst>
                    <a:ext uri="{9D8B030D-6E8A-4147-A177-3AD203B41FA5}">
                      <a16:colId xmlns:a16="http://schemas.microsoft.com/office/drawing/2014/main" val="1350938879"/>
                    </a:ext>
                  </a:extLst>
                </a:gridCol>
                <a:gridCol w="843987">
                  <a:extLst>
                    <a:ext uri="{9D8B030D-6E8A-4147-A177-3AD203B41FA5}">
                      <a16:colId xmlns:a16="http://schemas.microsoft.com/office/drawing/2014/main" val="871094280"/>
                    </a:ext>
                  </a:extLst>
                </a:gridCol>
                <a:gridCol w="873382">
                  <a:extLst>
                    <a:ext uri="{9D8B030D-6E8A-4147-A177-3AD203B41FA5}">
                      <a16:colId xmlns:a16="http://schemas.microsoft.com/office/drawing/2014/main" val="1687362125"/>
                    </a:ext>
                  </a:extLst>
                </a:gridCol>
                <a:gridCol w="814592">
                  <a:extLst>
                    <a:ext uri="{9D8B030D-6E8A-4147-A177-3AD203B41FA5}">
                      <a16:colId xmlns:a16="http://schemas.microsoft.com/office/drawing/2014/main" val="4057839276"/>
                    </a:ext>
                  </a:extLst>
                </a:gridCol>
              </a:tblGrid>
              <a:tr h="370840">
                <a:tc>
                  <a:txBody>
                    <a:bodyPr/>
                    <a:lstStyle/>
                    <a:p>
                      <a:r>
                        <a:rPr lang="en-US" dirty="0"/>
                        <a:t>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P(m-1)</a:t>
                      </a:r>
                    </a:p>
                  </a:txBody>
                  <a:tcPr/>
                </a:tc>
                <a:tc>
                  <a:txBody>
                    <a:bodyPr/>
                    <a:lstStyle/>
                    <a:p>
                      <a:r>
                        <a:rPr lang="en-US" dirty="0"/>
                        <a:t>P(m)</a:t>
                      </a:r>
                    </a:p>
                  </a:txBody>
                  <a:tcPr/>
                </a:tc>
                <a:extLst>
                  <a:ext uri="{0D108BD9-81ED-4DB2-BD59-A6C34878D82A}">
                    <a16:rowId xmlns:a16="http://schemas.microsoft.com/office/drawing/2014/main" val="218767290"/>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B09D0F4-45D4-4A78-9C56-2C3F2D756928}"/>
                  </a:ext>
                </a:extLst>
              </p:cNvPr>
              <p:cNvSpPr/>
              <p:nvPr/>
            </p:nvSpPr>
            <p:spPr>
              <a:xfrm>
                <a:off x="1491596" y="5061521"/>
                <a:ext cx="23204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0">
                              <a:latin typeface="Cambria Math" panose="02040503050406030204" pitchFamily="18" charset="0"/>
                            </a:rPr>
                            <m:t>+1</m:t>
                          </m:r>
                        </m:sub>
                      </m:sSub>
                      <m:r>
                        <a:rPr lang="en-US" i="0">
                          <a:latin typeface="Cambria Math" panose="02040503050406030204" pitchFamily="18" charset="0"/>
                        </a:rPr>
                        <m:t>=(</m:t>
                      </m:r>
                      <m:r>
                        <a:rPr lang="en-US" b="0" i="1" smtClean="0">
                          <a:latin typeface="Cambria Math" panose="02040503050406030204" pitchFamily="18" charset="0"/>
                        </a:rPr>
                        <m:t>𝑝</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m:oMathPara>
                </a14:m>
                <a:endParaRPr lang="en-US" dirty="0"/>
              </a:p>
            </p:txBody>
          </p:sp>
        </mc:Choice>
        <mc:Fallback xmlns="">
          <p:sp>
            <p:nvSpPr>
              <p:cNvPr id="6" name="Rectangle 5">
                <a:extLst>
                  <a:ext uri="{FF2B5EF4-FFF2-40B4-BE49-F238E27FC236}">
                    <a16:creationId xmlns:a16="http://schemas.microsoft.com/office/drawing/2014/main" id="{5B09D0F4-45D4-4A78-9C56-2C3F2D756928}"/>
                  </a:ext>
                </a:extLst>
              </p:cNvPr>
              <p:cNvSpPr>
                <a:spLocks noRot="1" noChangeAspect="1" noMove="1" noResize="1" noEditPoints="1" noAdjustHandles="1" noChangeArrowheads="1" noChangeShapeType="1" noTextEdit="1"/>
              </p:cNvSpPr>
              <p:nvPr/>
            </p:nvSpPr>
            <p:spPr>
              <a:xfrm>
                <a:off x="1491596" y="5061521"/>
                <a:ext cx="2320443"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1483BD1-B8BB-4CE7-8906-F2F9B16CAD9C}"/>
                  </a:ext>
                </a:extLst>
              </p:cNvPr>
              <p:cNvSpPr/>
              <p:nvPr/>
            </p:nvSpPr>
            <p:spPr>
              <a:xfrm>
                <a:off x="948406" y="4312341"/>
                <a:ext cx="3740511" cy="680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𝐼𝐶</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i="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0">
                                      <a:latin typeface="Cambria Math" panose="02040503050406030204" pitchFamily="18" charset="0"/>
                                    </a:rPr>
                                    <m:t>255−</m:t>
                                  </m:r>
                                  <m:r>
                                    <a:rPr lang="en-US" i="1">
                                      <a:latin typeface="Cambria Math" panose="02040503050406030204" pitchFamily="18" charset="0"/>
                                    </a:rPr>
                                    <m:t>𝑈</m:t>
                                  </m:r>
                                  <m:d>
                                    <m:dPr>
                                      <m:begChr m:val="["/>
                                      <m:endChr m:val="]"/>
                                      <m:ctrlPr>
                                        <a:rPr lang="en-US" i="1">
                                          <a:latin typeface="Cambria Math" panose="02040503050406030204" pitchFamily="18" charset="0"/>
                                        </a:rPr>
                                      </m:ctrlPr>
                                    </m:dPr>
                                    <m:e>
                                      <m:r>
                                        <a:rPr lang="en-US" i="0">
                                          <a:latin typeface="Cambria Math" panose="02040503050406030204" pitchFamily="18" charset="0"/>
                                        </a:rPr>
                                        <m:t>1</m:t>
                                      </m:r>
                                    </m:e>
                                  </m:d>
                                </m:e>
                              </m:d>
                              <m:r>
                                <a:rPr lang="en-US" i="0">
                                  <a:latin typeface="Cambria Math" panose="02040503050406030204" pitchFamily="18" charset="0"/>
                                </a:rPr>
                                <m:t>∗</m:t>
                              </m:r>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𝑙𝑎𝑠𝑡</m:t>
                              </m:r>
                            </m:e>
                          </m:d>
                        </m:num>
                        <m:den>
                          <m:d>
                            <m:dPr>
                              <m:begChr m:val=""/>
                              <m:endChr m:val="]"/>
                              <m:ctrlPr>
                                <a:rPr lang="en-US" i="1">
                                  <a:latin typeface="Cambria Math" panose="02040503050406030204" pitchFamily="18" charset="0"/>
                                </a:rPr>
                              </m:ctrlPr>
                            </m:dPr>
                            <m:e>
                              <m:r>
                                <a:rPr lang="en-US" i="0">
                                  <a:latin typeface="Cambria Math" panose="02040503050406030204" pitchFamily="18" charset="0"/>
                                </a:rPr>
                                <m:t>255∗</m:t>
                              </m:r>
                              <m:r>
                                <a:rPr lang="en-US" i="1">
                                  <a:latin typeface="Cambria Math" panose="02040503050406030204" pitchFamily="18" charset="0"/>
                                </a:rPr>
                                <m:t>𝑃</m:t>
                              </m:r>
                              <m:d>
                                <m:dPr>
                                  <m:begChr m:val="["/>
                                  <m:endChr m:val="]"/>
                                  <m:ctrlPr>
                                    <a:rPr lang="en-US" i="1">
                                      <a:latin typeface="Cambria Math" panose="02040503050406030204" pitchFamily="18" charset="0"/>
                                    </a:rPr>
                                  </m:ctrlPr>
                                </m:dPr>
                                <m:e>
                                  <m:r>
                                    <a:rPr lang="en-US" i="0">
                                      <a:latin typeface="Cambria Math" panose="02040503050406030204" pitchFamily="18" charset="0"/>
                                    </a:rPr>
                                    <m:t>1</m:t>
                                  </m:r>
                                </m:e>
                              </m:d>
                              <m:r>
                                <a:rPr lang="en-US" i="0">
                                  <a:latin typeface="Cambria Math" panose="02040503050406030204" pitchFamily="18" charset="0"/>
                                </a:rPr>
                                <m:t>∗</m:t>
                              </m:r>
                              <m:r>
                                <a:rPr lang="en-US" i="1">
                                  <a:latin typeface="Cambria Math" panose="02040503050406030204" pitchFamily="18" charset="0"/>
                                </a:rPr>
                                <m:t>𝑈</m:t>
                              </m:r>
                              <m:r>
                                <a:rPr lang="en-US" i="0">
                                  <a:latin typeface="Cambria Math" panose="02040503050406030204" pitchFamily="18" charset="0"/>
                                </a:rPr>
                                <m:t>[</m:t>
                              </m:r>
                              <m:r>
                                <a:rPr lang="en-US" i="1">
                                  <a:latin typeface="Cambria Math" panose="02040503050406030204" pitchFamily="18" charset="0"/>
                                </a:rPr>
                                <m:t>𝑙𝑎𝑠𝑡</m:t>
                              </m:r>
                            </m:e>
                          </m:d>
                        </m:den>
                      </m:f>
                    </m:oMath>
                  </m:oMathPara>
                </a14:m>
                <a:endParaRPr lang="en-US" dirty="0"/>
              </a:p>
            </p:txBody>
          </p:sp>
        </mc:Choice>
        <mc:Fallback xmlns="">
          <p:sp>
            <p:nvSpPr>
              <p:cNvPr id="7" name="Rectangle 6">
                <a:extLst>
                  <a:ext uri="{FF2B5EF4-FFF2-40B4-BE49-F238E27FC236}">
                    <a16:creationId xmlns:a16="http://schemas.microsoft.com/office/drawing/2014/main" id="{01483BD1-B8BB-4CE7-8906-F2F9B16CAD9C}"/>
                  </a:ext>
                </a:extLst>
              </p:cNvPr>
              <p:cNvSpPr>
                <a:spLocks noRot="1" noChangeAspect="1" noMove="1" noResize="1" noEditPoints="1" noAdjustHandles="1" noChangeArrowheads="1" noChangeShapeType="1" noTextEdit="1"/>
              </p:cNvSpPr>
              <p:nvPr/>
            </p:nvSpPr>
            <p:spPr>
              <a:xfrm>
                <a:off x="948406" y="4312341"/>
                <a:ext cx="3740511" cy="6802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0AA380E-FB13-4723-856D-3F4CA5944128}"/>
                  </a:ext>
                </a:extLst>
              </p:cNvPr>
              <p:cNvSpPr/>
              <p:nvPr/>
            </p:nvSpPr>
            <p:spPr>
              <a:xfrm>
                <a:off x="1021213" y="5483639"/>
                <a:ext cx="3454792" cy="372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0">
                              <a:latin typeface="Cambria Math" panose="02040503050406030204" pitchFamily="18" charset="0"/>
                            </a:rPr>
                            <m:t>=</m:t>
                          </m:r>
                          <m:r>
                            <a:rPr lang="en-US" i="1">
                              <a:latin typeface="Cambria Math" panose="02040503050406030204" pitchFamily="18" charset="0"/>
                            </a:rPr>
                            <m:t>𝑚𝑜𝑑</m:t>
                          </m:r>
                          <m:r>
                            <a:rPr lang="en-US" i="0">
                              <a:latin typeface="Cambria Math" panose="02040503050406030204" pitchFamily="18" charset="0"/>
                            </a:rPr>
                            <m:t>(</m:t>
                          </m:r>
                          <m:r>
                            <a:rPr lang="en-US" i="1">
                              <a:latin typeface="Cambria Math" panose="02040503050406030204" pitchFamily="18" charset="0"/>
                            </a:rPr>
                            <m:t>𝑓𝑙𝑜𝑜𝑟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𝑛</m:t>
                                  </m:r>
                                </m:sub>
                              </m:sSub>
                              <m:r>
                                <a:rPr lang="en-US" i="0">
                                  <a:latin typeface="Cambria Math" panose="02040503050406030204" pitchFamily="18" charset="0"/>
                                </a:rPr>
                                <m:t>×</m:t>
                              </m:r>
                              <m:sSup>
                                <m:sSupPr>
                                  <m:ctrlPr>
                                    <a:rPr lang="en-US" i="1">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15</m:t>
                                  </m:r>
                                </m:sup>
                              </m:sSup>
                            </m:e>
                          </m:d>
                          <m:r>
                            <a:rPr lang="en-US" i="0"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64</m:t>
                          </m:r>
                        </m:e>
                      </m:d>
                    </m:oMath>
                  </m:oMathPara>
                </a14:m>
                <a:endParaRPr lang="en-US" dirty="0"/>
              </a:p>
            </p:txBody>
          </p:sp>
        </mc:Choice>
        <mc:Fallback xmlns="">
          <p:sp>
            <p:nvSpPr>
              <p:cNvPr id="9" name="Rectangle 8">
                <a:extLst>
                  <a:ext uri="{FF2B5EF4-FFF2-40B4-BE49-F238E27FC236}">
                    <a16:creationId xmlns:a16="http://schemas.microsoft.com/office/drawing/2014/main" id="{70AA380E-FB13-4723-856D-3F4CA5944128}"/>
                  </a:ext>
                </a:extLst>
              </p:cNvPr>
              <p:cNvSpPr>
                <a:spLocks noRot="1" noChangeAspect="1" noMove="1" noResize="1" noEditPoints="1" noAdjustHandles="1" noChangeArrowheads="1" noChangeShapeType="1" noTextEdit="1"/>
              </p:cNvSpPr>
              <p:nvPr/>
            </p:nvSpPr>
            <p:spPr>
              <a:xfrm>
                <a:off x="1021213" y="5483639"/>
                <a:ext cx="3454792" cy="372410"/>
              </a:xfrm>
              <a:prstGeom prst="rect">
                <a:avLst/>
              </a:prstGeom>
              <a:blipFill>
                <a:blip r:embed="rId4"/>
                <a:stretch>
                  <a:fillRect t="-118033" r="-14311" b="-18524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191744B-EF5B-42C0-B180-DC1871DAF1F9}"/>
              </a:ext>
            </a:extLst>
          </p:cNvPr>
          <p:cNvSpPr txBox="1"/>
          <p:nvPr/>
        </p:nvSpPr>
        <p:spPr>
          <a:xfrm>
            <a:off x="1937874" y="3990802"/>
            <a:ext cx="1929700" cy="369332"/>
          </a:xfrm>
          <a:prstGeom prst="rect">
            <a:avLst/>
          </a:prstGeom>
          <a:noFill/>
        </p:spPr>
        <p:txBody>
          <a:bodyPr wrap="square" rtlCol="0">
            <a:spAutoFit/>
          </a:bodyPr>
          <a:lstStyle/>
          <a:p>
            <a:r>
              <a:rPr lang="en-US" dirty="0"/>
              <a:t>USER PROCESS</a:t>
            </a:r>
          </a:p>
        </p:txBody>
      </p:sp>
      <p:graphicFrame>
        <p:nvGraphicFramePr>
          <p:cNvPr id="13" name="Table 12">
            <a:extLst>
              <a:ext uri="{FF2B5EF4-FFF2-40B4-BE49-F238E27FC236}">
                <a16:creationId xmlns:a16="http://schemas.microsoft.com/office/drawing/2014/main" id="{B66A4F2D-43F7-4928-86AC-720AF3F2627A}"/>
              </a:ext>
            </a:extLst>
          </p:cNvPr>
          <p:cNvGraphicFramePr>
            <a:graphicFrameLocks noGrp="1"/>
          </p:cNvGraphicFramePr>
          <p:nvPr>
            <p:extLst>
              <p:ext uri="{D42A27DB-BD31-4B8C-83A1-F6EECF244321}">
                <p14:modId xmlns:p14="http://schemas.microsoft.com/office/powerpoint/2010/main" val="624619457"/>
              </p:ext>
            </p:extLst>
          </p:nvPr>
        </p:nvGraphicFramePr>
        <p:xfrm>
          <a:off x="1168890" y="5954456"/>
          <a:ext cx="3667104" cy="270096"/>
        </p:xfrm>
        <a:graphic>
          <a:graphicData uri="http://schemas.openxmlformats.org/drawingml/2006/table">
            <a:tbl>
              <a:tblPr firstRow="1" bandRow="1">
                <a:tableStyleId>{69CF1AB2-1976-4502-BF36-3FF5EA218861}</a:tableStyleId>
              </a:tblPr>
              <a:tblGrid>
                <a:gridCol w="305592">
                  <a:extLst>
                    <a:ext uri="{9D8B030D-6E8A-4147-A177-3AD203B41FA5}">
                      <a16:colId xmlns:a16="http://schemas.microsoft.com/office/drawing/2014/main" val="1757219134"/>
                    </a:ext>
                  </a:extLst>
                </a:gridCol>
                <a:gridCol w="305592">
                  <a:extLst>
                    <a:ext uri="{9D8B030D-6E8A-4147-A177-3AD203B41FA5}">
                      <a16:colId xmlns:a16="http://schemas.microsoft.com/office/drawing/2014/main" val="3179118730"/>
                    </a:ext>
                  </a:extLst>
                </a:gridCol>
                <a:gridCol w="305592">
                  <a:extLst>
                    <a:ext uri="{9D8B030D-6E8A-4147-A177-3AD203B41FA5}">
                      <a16:colId xmlns:a16="http://schemas.microsoft.com/office/drawing/2014/main" val="4278768970"/>
                    </a:ext>
                  </a:extLst>
                </a:gridCol>
                <a:gridCol w="305592">
                  <a:extLst>
                    <a:ext uri="{9D8B030D-6E8A-4147-A177-3AD203B41FA5}">
                      <a16:colId xmlns:a16="http://schemas.microsoft.com/office/drawing/2014/main" val="2119929499"/>
                    </a:ext>
                  </a:extLst>
                </a:gridCol>
                <a:gridCol w="305592">
                  <a:extLst>
                    <a:ext uri="{9D8B030D-6E8A-4147-A177-3AD203B41FA5}">
                      <a16:colId xmlns:a16="http://schemas.microsoft.com/office/drawing/2014/main" val="1374556595"/>
                    </a:ext>
                  </a:extLst>
                </a:gridCol>
                <a:gridCol w="305592">
                  <a:extLst>
                    <a:ext uri="{9D8B030D-6E8A-4147-A177-3AD203B41FA5}">
                      <a16:colId xmlns:a16="http://schemas.microsoft.com/office/drawing/2014/main" val="2993638044"/>
                    </a:ext>
                  </a:extLst>
                </a:gridCol>
                <a:gridCol w="305592">
                  <a:extLst>
                    <a:ext uri="{9D8B030D-6E8A-4147-A177-3AD203B41FA5}">
                      <a16:colId xmlns:a16="http://schemas.microsoft.com/office/drawing/2014/main" val="1404181264"/>
                    </a:ext>
                  </a:extLst>
                </a:gridCol>
                <a:gridCol w="305592">
                  <a:extLst>
                    <a:ext uri="{9D8B030D-6E8A-4147-A177-3AD203B41FA5}">
                      <a16:colId xmlns:a16="http://schemas.microsoft.com/office/drawing/2014/main" val="879683631"/>
                    </a:ext>
                  </a:extLst>
                </a:gridCol>
                <a:gridCol w="305592">
                  <a:extLst>
                    <a:ext uri="{9D8B030D-6E8A-4147-A177-3AD203B41FA5}">
                      <a16:colId xmlns:a16="http://schemas.microsoft.com/office/drawing/2014/main" val="1144699232"/>
                    </a:ext>
                  </a:extLst>
                </a:gridCol>
                <a:gridCol w="305592">
                  <a:extLst>
                    <a:ext uri="{9D8B030D-6E8A-4147-A177-3AD203B41FA5}">
                      <a16:colId xmlns:a16="http://schemas.microsoft.com/office/drawing/2014/main" val="1260082715"/>
                    </a:ext>
                  </a:extLst>
                </a:gridCol>
                <a:gridCol w="305592">
                  <a:extLst>
                    <a:ext uri="{9D8B030D-6E8A-4147-A177-3AD203B41FA5}">
                      <a16:colId xmlns:a16="http://schemas.microsoft.com/office/drawing/2014/main" val="2670876238"/>
                    </a:ext>
                  </a:extLst>
                </a:gridCol>
                <a:gridCol w="305592">
                  <a:extLst>
                    <a:ext uri="{9D8B030D-6E8A-4147-A177-3AD203B41FA5}">
                      <a16:colId xmlns:a16="http://schemas.microsoft.com/office/drawing/2014/main" val="2075331386"/>
                    </a:ext>
                  </a:extLst>
                </a:gridCol>
              </a:tblGrid>
              <a:tr h="270096">
                <a:tc>
                  <a:txBody>
                    <a:bodyPr/>
                    <a:lstStyle/>
                    <a:p>
                      <a:r>
                        <a:rPr lang="en-US" sz="900" dirty="0"/>
                        <a:t>5</a:t>
                      </a:r>
                    </a:p>
                  </a:txBody>
                  <a:tcPr/>
                </a:tc>
                <a:tc>
                  <a:txBody>
                    <a:bodyPr/>
                    <a:lstStyle/>
                    <a:p>
                      <a:r>
                        <a:rPr lang="en-US" sz="900" dirty="0"/>
                        <a:t>62</a:t>
                      </a:r>
                    </a:p>
                  </a:txBody>
                  <a:tcPr/>
                </a:tc>
                <a:tc>
                  <a:txBody>
                    <a:bodyPr/>
                    <a:lstStyle/>
                    <a:p>
                      <a:r>
                        <a:rPr lang="en-US" sz="900" dirty="0"/>
                        <a:t>38</a:t>
                      </a:r>
                    </a:p>
                  </a:txBody>
                  <a:tcPr/>
                </a:tc>
                <a:tc>
                  <a:txBody>
                    <a:bodyPr/>
                    <a:lstStyle/>
                    <a:p>
                      <a:r>
                        <a:rPr lang="en-US" sz="900" dirty="0"/>
                        <a:t>42</a:t>
                      </a:r>
                    </a:p>
                  </a:txBody>
                  <a:tcPr/>
                </a:tc>
                <a:tc>
                  <a:txBody>
                    <a:bodyPr/>
                    <a:lstStyle/>
                    <a:p>
                      <a:r>
                        <a:rPr lang="en-US" sz="900" dirty="0"/>
                        <a:t>5</a:t>
                      </a:r>
                    </a:p>
                  </a:txBody>
                  <a:tcPr/>
                </a:tc>
                <a:tc>
                  <a:txBody>
                    <a:bodyPr/>
                    <a:lstStyle/>
                    <a:p>
                      <a:r>
                        <a:rPr lang="en-US" sz="900" dirty="0"/>
                        <a:t>61</a:t>
                      </a:r>
                    </a:p>
                  </a:txBody>
                  <a:tcPr/>
                </a:tc>
                <a:tc>
                  <a:txBody>
                    <a:bodyPr/>
                    <a:lstStyle/>
                    <a:p>
                      <a:r>
                        <a:rPr lang="en-US" sz="900" dirty="0"/>
                        <a:t>20</a:t>
                      </a:r>
                    </a:p>
                  </a:txBody>
                  <a:tcPr/>
                </a:tc>
                <a:tc>
                  <a:txBody>
                    <a:bodyPr/>
                    <a:lstStyle/>
                    <a:p>
                      <a:r>
                        <a:rPr lang="en-US" sz="900" dirty="0"/>
                        <a:t>8</a:t>
                      </a:r>
                    </a:p>
                  </a:txBody>
                  <a:tcPr/>
                </a:tc>
                <a:tc>
                  <a:txBody>
                    <a:bodyPr/>
                    <a:lstStyle/>
                    <a:p>
                      <a:r>
                        <a:rPr lang="en-US" sz="900" dirty="0"/>
                        <a:t>10</a:t>
                      </a:r>
                    </a:p>
                  </a:txBody>
                  <a:tcPr/>
                </a:tc>
                <a:tc>
                  <a:txBody>
                    <a:bodyPr/>
                    <a:lstStyle/>
                    <a:p>
                      <a:r>
                        <a:rPr lang="en-US" sz="900" dirty="0"/>
                        <a:t>15</a:t>
                      </a:r>
                    </a:p>
                  </a:txBody>
                  <a:tcPr/>
                </a:tc>
                <a:tc>
                  <a:txBody>
                    <a:bodyPr/>
                    <a:lstStyle/>
                    <a:p>
                      <a:r>
                        <a:rPr lang="en-US" sz="900" dirty="0"/>
                        <a:t>18</a:t>
                      </a:r>
                    </a:p>
                  </a:txBody>
                  <a:tcPr/>
                </a:tc>
                <a:tc>
                  <a:txBody>
                    <a:bodyPr/>
                    <a:lstStyle/>
                    <a:p>
                      <a:r>
                        <a:rPr lang="en-US" sz="900" dirty="0"/>
                        <a:t>19</a:t>
                      </a:r>
                    </a:p>
                  </a:txBody>
                  <a:tcPr/>
                </a:tc>
                <a:extLst>
                  <a:ext uri="{0D108BD9-81ED-4DB2-BD59-A6C34878D82A}">
                    <a16:rowId xmlns:a16="http://schemas.microsoft.com/office/drawing/2014/main" val="3464078964"/>
                  </a:ext>
                </a:extLst>
              </a:tr>
            </a:tbl>
          </a:graphicData>
        </a:graphic>
      </p:graphicFrame>
      <p:sp>
        <p:nvSpPr>
          <p:cNvPr id="14" name="TextBox 13">
            <a:extLst>
              <a:ext uri="{FF2B5EF4-FFF2-40B4-BE49-F238E27FC236}">
                <a16:creationId xmlns:a16="http://schemas.microsoft.com/office/drawing/2014/main" id="{E4EA8294-D2B5-4162-A04F-4B326E5B673B}"/>
              </a:ext>
            </a:extLst>
          </p:cNvPr>
          <p:cNvSpPr txBox="1"/>
          <p:nvPr/>
        </p:nvSpPr>
        <p:spPr>
          <a:xfrm>
            <a:off x="1187940" y="6213122"/>
            <a:ext cx="285006"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66F7B47A-4420-4D7E-B203-65701221815B}"/>
              </a:ext>
            </a:extLst>
          </p:cNvPr>
          <p:cNvSpPr txBox="1"/>
          <p:nvPr/>
        </p:nvSpPr>
        <p:spPr>
          <a:xfrm>
            <a:off x="4486866" y="6174558"/>
            <a:ext cx="736356" cy="369332"/>
          </a:xfrm>
          <a:prstGeom prst="rect">
            <a:avLst/>
          </a:prstGeom>
          <a:noFill/>
        </p:spPr>
        <p:txBody>
          <a:bodyPr wrap="square" rtlCol="0">
            <a:spAutoFit/>
          </a:bodyPr>
          <a:lstStyle/>
          <a:p>
            <a:r>
              <a:rPr lang="en-US" dirty="0"/>
              <a:t>12</a:t>
            </a:r>
          </a:p>
        </p:txBody>
      </p:sp>
      <p:sp>
        <p:nvSpPr>
          <p:cNvPr id="16" name="TextBox 15">
            <a:extLst>
              <a:ext uri="{FF2B5EF4-FFF2-40B4-BE49-F238E27FC236}">
                <a16:creationId xmlns:a16="http://schemas.microsoft.com/office/drawing/2014/main" id="{E8997CC0-0D34-4EEF-B876-D2D2FDCE75DB}"/>
              </a:ext>
            </a:extLst>
          </p:cNvPr>
          <p:cNvSpPr txBox="1"/>
          <p:nvPr/>
        </p:nvSpPr>
        <p:spPr>
          <a:xfrm>
            <a:off x="1472946" y="6230119"/>
            <a:ext cx="285006" cy="369332"/>
          </a:xfrm>
          <a:prstGeom prst="rect">
            <a:avLst/>
          </a:prstGeom>
          <a:noFill/>
        </p:spPr>
        <p:txBody>
          <a:bodyPr wrap="square" rtlCol="0">
            <a:spAutoFit/>
          </a:bodyPr>
          <a:lstStyle/>
          <a:p>
            <a:r>
              <a:rPr lang="en-US" dirty="0"/>
              <a:t>2</a:t>
            </a:r>
          </a:p>
        </p:txBody>
      </p:sp>
      <p:sp>
        <p:nvSpPr>
          <p:cNvPr id="17" name="TextBox 16">
            <a:extLst>
              <a:ext uri="{FF2B5EF4-FFF2-40B4-BE49-F238E27FC236}">
                <a16:creationId xmlns:a16="http://schemas.microsoft.com/office/drawing/2014/main" id="{4A53C360-249B-4595-9506-3CC4D40BFA98}"/>
              </a:ext>
            </a:extLst>
          </p:cNvPr>
          <p:cNvSpPr txBox="1"/>
          <p:nvPr/>
        </p:nvSpPr>
        <p:spPr>
          <a:xfrm>
            <a:off x="1757952" y="6230119"/>
            <a:ext cx="991344" cy="369332"/>
          </a:xfrm>
          <a:prstGeom prst="rect">
            <a:avLst/>
          </a:prstGeom>
          <a:noFill/>
        </p:spPr>
        <p:txBody>
          <a:bodyPr wrap="square" rtlCol="0">
            <a:spAutoFit/>
          </a:bodyPr>
          <a:lstStyle/>
          <a:p>
            <a:r>
              <a:rPr lang="en-US" dirty="0"/>
              <a:t>3 …</a:t>
            </a:r>
          </a:p>
        </p:txBody>
      </p:sp>
      <p:sp>
        <p:nvSpPr>
          <p:cNvPr id="18" name="TextBox 17">
            <a:extLst>
              <a:ext uri="{FF2B5EF4-FFF2-40B4-BE49-F238E27FC236}">
                <a16:creationId xmlns:a16="http://schemas.microsoft.com/office/drawing/2014/main" id="{58ED2418-6BE3-4266-99C0-76BA6F2439F8}"/>
              </a:ext>
            </a:extLst>
          </p:cNvPr>
          <p:cNvSpPr txBox="1"/>
          <p:nvPr/>
        </p:nvSpPr>
        <p:spPr>
          <a:xfrm>
            <a:off x="689743" y="5935616"/>
            <a:ext cx="662940" cy="307777"/>
          </a:xfrm>
          <a:prstGeom prst="rect">
            <a:avLst/>
          </a:prstGeom>
          <a:noFill/>
        </p:spPr>
        <p:txBody>
          <a:bodyPr wrap="square" rtlCol="0">
            <a:spAutoFit/>
          </a:bodyPr>
          <a:lstStyle/>
          <a:p>
            <a:r>
              <a:rPr lang="en-US" sz="1400" b="1" dirty="0" err="1"/>
              <a:t>U_l</a:t>
            </a:r>
            <a:r>
              <a:rPr lang="en-US" sz="1400" b="1" dirty="0"/>
              <a:t>=</a:t>
            </a:r>
            <a:endParaRPr lang="en-US" sz="1400" dirty="0"/>
          </a:p>
        </p:txBody>
      </p:sp>
      <p:sp>
        <p:nvSpPr>
          <p:cNvPr id="30" name="Rectangle 29">
            <a:extLst>
              <a:ext uri="{FF2B5EF4-FFF2-40B4-BE49-F238E27FC236}">
                <a16:creationId xmlns:a16="http://schemas.microsoft.com/office/drawing/2014/main" id="{63DDC513-0C24-4690-AD4F-24CB51C7CBDB}"/>
              </a:ext>
            </a:extLst>
          </p:cNvPr>
          <p:cNvSpPr/>
          <p:nvPr/>
        </p:nvSpPr>
        <p:spPr>
          <a:xfrm>
            <a:off x="6896011" y="3851382"/>
            <a:ext cx="4237510" cy="278961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6A4C1D5-A19F-4274-BFA0-C2F04519D78F}"/>
                  </a:ext>
                </a:extLst>
              </p:cNvPr>
              <p:cNvSpPr/>
              <p:nvPr/>
            </p:nvSpPr>
            <p:spPr>
              <a:xfrm>
                <a:off x="7603638" y="5018357"/>
                <a:ext cx="29877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r>
                            <a:rPr lang="en-US" b="0" i="1" smtClean="0">
                              <a:latin typeface="Cambria Math" panose="02040503050406030204" pitchFamily="18" charset="0"/>
                            </a:rPr>
                            <m:t>_1</m:t>
                          </m:r>
                        </m:e>
                        <m:sub>
                          <m:r>
                            <a:rPr lang="en-US" i="1">
                              <a:latin typeface="Cambria Math" panose="02040503050406030204" pitchFamily="18" charset="0"/>
                            </a:rPr>
                            <m:t>𝑛</m:t>
                          </m:r>
                          <m:r>
                            <a:rPr lang="en-US" i="0">
                              <a:latin typeface="Cambria Math" panose="02040503050406030204" pitchFamily="18" charset="0"/>
                            </a:rPr>
                            <m:t>+1</m:t>
                          </m:r>
                        </m:sub>
                      </m:sSub>
                      <m:r>
                        <a:rPr lang="en-US" i="0">
                          <a:latin typeface="Cambria Math" panose="02040503050406030204" pitchFamily="18" charset="0"/>
                        </a:rPr>
                        <m:t>=(</m:t>
                      </m:r>
                      <m:r>
                        <a:rPr lang="en-US" b="0" i="1" smtClean="0">
                          <a:latin typeface="Cambria Math" panose="02040503050406030204" pitchFamily="18" charset="0"/>
                        </a:rPr>
                        <m:t>𝑝</m:t>
                      </m:r>
                      <m:sSub>
                        <m:sSubPr>
                          <m:ctrlPr>
                            <a:rPr lang="en-US" i="1">
                              <a:latin typeface="Cambria Math" panose="02040503050406030204" pitchFamily="18" charset="0"/>
                            </a:rPr>
                          </m:ctrlPr>
                        </m:sSubPr>
                        <m:e>
                          <m:r>
                            <a:rPr lang="en-US" i="1">
                              <a:latin typeface="Cambria Math" panose="02040503050406030204" pitchFamily="18" charset="0"/>
                            </a:rPr>
                            <m:t>𝑥</m:t>
                          </m:r>
                          <m:r>
                            <a:rPr lang="en-US" b="0" i="1" smtClean="0">
                              <a:latin typeface="Cambria Math" panose="02040503050406030204" pitchFamily="18" charset="0"/>
                            </a:rPr>
                            <m:t>_1</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r>
                                <a:rPr lang="en-US" b="0" i="1" smtClean="0">
                                  <a:latin typeface="Cambria Math" panose="02040503050406030204" pitchFamily="18" charset="0"/>
                                </a:rPr>
                                <m:t>_1</m:t>
                              </m:r>
                            </m:e>
                            <m:sub>
                              <m:r>
                                <a:rPr lang="en-US" i="1">
                                  <a:latin typeface="Cambria Math" panose="02040503050406030204" pitchFamily="18" charset="0"/>
                                </a:rPr>
                                <m:t>𝑛</m:t>
                              </m:r>
                            </m:sub>
                          </m:sSub>
                        </m:e>
                      </m:d>
                    </m:oMath>
                  </m:oMathPara>
                </a14:m>
                <a:endParaRPr lang="en-US" dirty="0"/>
              </a:p>
            </p:txBody>
          </p:sp>
        </mc:Choice>
        <mc:Fallback xmlns="">
          <p:sp>
            <p:nvSpPr>
              <p:cNvPr id="31" name="Rectangle 30">
                <a:extLst>
                  <a:ext uri="{FF2B5EF4-FFF2-40B4-BE49-F238E27FC236}">
                    <a16:creationId xmlns:a16="http://schemas.microsoft.com/office/drawing/2014/main" id="{26A4C1D5-A19F-4274-BFA0-C2F04519D78F}"/>
                  </a:ext>
                </a:extLst>
              </p:cNvPr>
              <p:cNvSpPr>
                <a:spLocks noRot="1" noChangeAspect="1" noMove="1" noResize="1" noEditPoints="1" noAdjustHandles="1" noChangeArrowheads="1" noChangeShapeType="1" noTextEdit="1"/>
              </p:cNvSpPr>
              <p:nvPr/>
            </p:nvSpPr>
            <p:spPr>
              <a:xfrm>
                <a:off x="7603638" y="5018357"/>
                <a:ext cx="298774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BA9A2EF-2D2A-498D-AF37-BF09C1935134}"/>
                  </a:ext>
                </a:extLst>
              </p:cNvPr>
              <p:cNvSpPr/>
              <p:nvPr/>
            </p:nvSpPr>
            <p:spPr>
              <a:xfrm>
                <a:off x="7133255" y="5440475"/>
                <a:ext cx="3922036" cy="372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𝑙</m:t>
                              </m:r>
                              <m:r>
                                <a:rPr lang="en-US" b="0" i="1" smtClean="0">
                                  <a:latin typeface="Cambria Math" panose="02040503050406030204" pitchFamily="18" charset="0"/>
                                </a:rPr>
                                <m:t>_1</m:t>
                              </m:r>
                            </m:e>
                            <m:sub>
                              <m:r>
                                <a:rPr lang="en-US" i="1">
                                  <a:latin typeface="Cambria Math" panose="02040503050406030204" pitchFamily="18" charset="0"/>
                                </a:rPr>
                                <m:t>𝑛</m:t>
                              </m:r>
                            </m:sub>
                          </m:sSub>
                          <m:r>
                            <a:rPr lang="en-US" i="0">
                              <a:latin typeface="Cambria Math" panose="02040503050406030204" pitchFamily="18" charset="0"/>
                            </a:rPr>
                            <m:t>=</m:t>
                          </m:r>
                          <m:r>
                            <a:rPr lang="en-US" i="1">
                              <a:latin typeface="Cambria Math" panose="02040503050406030204" pitchFamily="18" charset="0"/>
                            </a:rPr>
                            <m:t>𝑚𝑜𝑑</m:t>
                          </m:r>
                          <m:r>
                            <a:rPr lang="en-US" i="0">
                              <a:latin typeface="Cambria Math" panose="02040503050406030204" pitchFamily="18" charset="0"/>
                            </a:rPr>
                            <m:t>(</m:t>
                          </m:r>
                          <m:r>
                            <a:rPr lang="en-US" i="1">
                              <a:latin typeface="Cambria Math" panose="02040503050406030204" pitchFamily="18" charset="0"/>
                            </a:rPr>
                            <m:t>𝑓𝑙𝑜𝑜𝑟</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r>
                                    <a:rPr lang="en-US" b="0" i="1" smtClean="0">
                                      <a:latin typeface="Cambria Math" panose="02040503050406030204" pitchFamily="18" charset="0"/>
                                    </a:rPr>
                                    <m:t>_1</m:t>
                                  </m:r>
                                </m:e>
                                <m:sub>
                                  <m:r>
                                    <a:rPr lang="en-US" i="1">
                                      <a:latin typeface="Cambria Math" panose="02040503050406030204" pitchFamily="18" charset="0"/>
                                    </a:rPr>
                                    <m:t>𝑛</m:t>
                                  </m:r>
                                </m:sub>
                              </m:sSub>
                              <m:r>
                                <a:rPr lang="en-US" i="0">
                                  <a:latin typeface="Cambria Math" panose="02040503050406030204" pitchFamily="18" charset="0"/>
                                </a:rPr>
                                <m:t>×</m:t>
                              </m:r>
                              <m:sSup>
                                <m:sSupPr>
                                  <m:ctrlPr>
                                    <a:rPr lang="en-US" i="1">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15</m:t>
                                  </m:r>
                                </m:sup>
                              </m:sSup>
                            </m:e>
                          </m:d>
                          <m:r>
                            <a:rPr lang="en-US" i="0"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64</m:t>
                          </m:r>
                        </m:e>
                      </m:d>
                    </m:oMath>
                  </m:oMathPara>
                </a14:m>
                <a:endParaRPr lang="en-US" dirty="0"/>
              </a:p>
            </p:txBody>
          </p:sp>
        </mc:Choice>
        <mc:Fallback xmlns="">
          <p:sp>
            <p:nvSpPr>
              <p:cNvPr id="32" name="Rectangle 31">
                <a:extLst>
                  <a:ext uri="{FF2B5EF4-FFF2-40B4-BE49-F238E27FC236}">
                    <a16:creationId xmlns:a16="http://schemas.microsoft.com/office/drawing/2014/main" id="{DBA9A2EF-2D2A-498D-AF37-BF09C1935134}"/>
                  </a:ext>
                </a:extLst>
              </p:cNvPr>
              <p:cNvSpPr>
                <a:spLocks noRot="1" noChangeAspect="1" noMove="1" noResize="1" noEditPoints="1" noAdjustHandles="1" noChangeArrowheads="1" noChangeShapeType="1" noTextEdit="1"/>
              </p:cNvSpPr>
              <p:nvPr/>
            </p:nvSpPr>
            <p:spPr>
              <a:xfrm>
                <a:off x="7133255" y="5440475"/>
                <a:ext cx="3922036" cy="372410"/>
              </a:xfrm>
              <a:prstGeom prst="rect">
                <a:avLst/>
              </a:prstGeom>
              <a:blipFill>
                <a:blip r:embed="rId6"/>
                <a:stretch>
                  <a:fillRect t="-116129" r="-12422" b="-18064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5124A3A-A329-4D65-BB48-DEABF60E8418}"/>
              </a:ext>
            </a:extLst>
          </p:cNvPr>
          <p:cNvSpPr txBox="1"/>
          <p:nvPr/>
        </p:nvSpPr>
        <p:spPr>
          <a:xfrm>
            <a:off x="8049916" y="3947638"/>
            <a:ext cx="1929700" cy="369332"/>
          </a:xfrm>
          <a:prstGeom prst="rect">
            <a:avLst/>
          </a:prstGeom>
          <a:noFill/>
        </p:spPr>
        <p:txBody>
          <a:bodyPr wrap="square" rtlCol="0">
            <a:spAutoFit/>
          </a:bodyPr>
          <a:lstStyle/>
          <a:p>
            <a:r>
              <a:rPr lang="en-US" dirty="0"/>
              <a:t>USER PROCESS</a:t>
            </a:r>
          </a:p>
        </p:txBody>
      </p:sp>
      <p:graphicFrame>
        <p:nvGraphicFramePr>
          <p:cNvPr id="34" name="Table 33">
            <a:extLst>
              <a:ext uri="{FF2B5EF4-FFF2-40B4-BE49-F238E27FC236}">
                <a16:creationId xmlns:a16="http://schemas.microsoft.com/office/drawing/2014/main" id="{162B7FFD-94F5-4C73-A35C-EFCD5B3D1F17}"/>
              </a:ext>
            </a:extLst>
          </p:cNvPr>
          <p:cNvGraphicFramePr>
            <a:graphicFrameLocks noGrp="1"/>
          </p:cNvGraphicFramePr>
          <p:nvPr>
            <p:extLst>
              <p:ext uri="{D42A27DB-BD31-4B8C-83A1-F6EECF244321}">
                <p14:modId xmlns:p14="http://schemas.microsoft.com/office/powerpoint/2010/main" val="3357291099"/>
              </p:ext>
            </p:extLst>
          </p:nvPr>
        </p:nvGraphicFramePr>
        <p:xfrm>
          <a:off x="7319032" y="5911292"/>
          <a:ext cx="3667104" cy="270096"/>
        </p:xfrm>
        <a:graphic>
          <a:graphicData uri="http://schemas.openxmlformats.org/drawingml/2006/table">
            <a:tbl>
              <a:tblPr firstRow="1" bandRow="1">
                <a:tableStyleId>{C4B1156A-380E-4F78-BDF5-A606A8083BF9}</a:tableStyleId>
              </a:tblPr>
              <a:tblGrid>
                <a:gridCol w="305592">
                  <a:extLst>
                    <a:ext uri="{9D8B030D-6E8A-4147-A177-3AD203B41FA5}">
                      <a16:colId xmlns:a16="http://schemas.microsoft.com/office/drawing/2014/main" val="1757219134"/>
                    </a:ext>
                  </a:extLst>
                </a:gridCol>
                <a:gridCol w="305592">
                  <a:extLst>
                    <a:ext uri="{9D8B030D-6E8A-4147-A177-3AD203B41FA5}">
                      <a16:colId xmlns:a16="http://schemas.microsoft.com/office/drawing/2014/main" val="3179118730"/>
                    </a:ext>
                  </a:extLst>
                </a:gridCol>
                <a:gridCol w="305592">
                  <a:extLst>
                    <a:ext uri="{9D8B030D-6E8A-4147-A177-3AD203B41FA5}">
                      <a16:colId xmlns:a16="http://schemas.microsoft.com/office/drawing/2014/main" val="4278768970"/>
                    </a:ext>
                  </a:extLst>
                </a:gridCol>
                <a:gridCol w="305592">
                  <a:extLst>
                    <a:ext uri="{9D8B030D-6E8A-4147-A177-3AD203B41FA5}">
                      <a16:colId xmlns:a16="http://schemas.microsoft.com/office/drawing/2014/main" val="2119929499"/>
                    </a:ext>
                  </a:extLst>
                </a:gridCol>
                <a:gridCol w="305592">
                  <a:extLst>
                    <a:ext uri="{9D8B030D-6E8A-4147-A177-3AD203B41FA5}">
                      <a16:colId xmlns:a16="http://schemas.microsoft.com/office/drawing/2014/main" val="1374556595"/>
                    </a:ext>
                  </a:extLst>
                </a:gridCol>
                <a:gridCol w="305592">
                  <a:extLst>
                    <a:ext uri="{9D8B030D-6E8A-4147-A177-3AD203B41FA5}">
                      <a16:colId xmlns:a16="http://schemas.microsoft.com/office/drawing/2014/main" val="2993638044"/>
                    </a:ext>
                  </a:extLst>
                </a:gridCol>
                <a:gridCol w="305592">
                  <a:extLst>
                    <a:ext uri="{9D8B030D-6E8A-4147-A177-3AD203B41FA5}">
                      <a16:colId xmlns:a16="http://schemas.microsoft.com/office/drawing/2014/main" val="1404181264"/>
                    </a:ext>
                  </a:extLst>
                </a:gridCol>
                <a:gridCol w="305592">
                  <a:extLst>
                    <a:ext uri="{9D8B030D-6E8A-4147-A177-3AD203B41FA5}">
                      <a16:colId xmlns:a16="http://schemas.microsoft.com/office/drawing/2014/main" val="879683631"/>
                    </a:ext>
                  </a:extLst>
                </a:gridCol>
                <a:gridCol w="305592">
                  <a:extLst>
                    <a:ext uri="{9D8B030D-6E8A-4147-A177-3AD203B41FA5}">
                      <a16:colId xmlns:a16="http://schemas.microsoft.com/office/drawing/2014/main" val="1144699232"/>
                    </a:ext>
                  </a:extLst>
                </a:gridCol>
                <a:gridCol w="305592">
                  <a:extLst>
                    <a:ext uri="{9D8B030D-6E8A-4147-A177-3AD203B41FA5}">
                      <a16:colId xmlns:a16="http://schemas.microsoft.com/office/drawing/2014/main" val="1260082715"/>
                    </a:ext>
                  </a:extLst>
                </a:gridCol>
                <a:gridCol w="305592">
                  <a:extLst>
                    <a:ext uri="{9D8B030D-6E8A-4147-A177-3AD203B41FA5}">
                      <a16:colId xmlns:a16="http://schemas.microsoft.com/office/drawing/2014/main" val="2670876238"/>
                    </a:ext>
                  </a:extLst>
                </a:gridCol>
                <a:gridCol w="305592">
                  <a:extLst>
                    <a:ext uri="{9D8B030D-6E8A-4147-A177-3AD203B41FA5}">
                      <a16:colId xmlns:a16="http://schemas.microsoft.com/office/drawing/2014/main" val="2075331386"/>
                    </a:ext>
                  </a:extLst>
                </a:gridCol>
              </a:tblGrid>
              <a:tr h="270096">
                <a:tc>
                  <a:txBody>
                    <a:bodyPr/>
                    <a:lstStyle/>
                    <a:p>
                      <a:r>
                        <a:rPr lang="en-US" sz="900" dirty="0"/>
                        <a:t>5</a:t>
                      </a:r>
                    </a:p>
                  </a:txBody>
                  <a:tcPr/>
                </a:tc>
                <a:tc>
                  <a:txBody>
                    <a:bodyPr/>
                    <a:lstStyle/>
                    <a:p>
                      <a:r>
                        <a:rPr lang="en-US" sz="900" dirty="0"/>
                        <a:t>7</a:t>
                      </a:r>
                    </a:p>
                  </a:txBody>
                  <a:tcPr/>
                </a:tc>
                <a:tc>
                  <a:txBody>
                    <a:bodyPr/>
                    <a:lstStyle/>
                    <a:p>
                      <a:r>
                        <a:rPr lang="en-US" sz="900" dirty="0"/>
                        <a:t>38</a:t>
                      </a:r>
                    </a:p>
                  </a:txBody>
                  <a:tcPr/>
                </a:tc>
                <a:tc>
                  <a:txBody>
                    <a:bodyPr/>
                    <a:lstStyle/>
                    <a:p>
                      <a:r>
                        <a:rPr lang="en-US" sz="900" dirty="0"/>
                        <a:t>4</a:t>
                      </a:r>
                    </a:p>
                  </a:txBody>
                  <a:tcPr/>
                </a:tc>
                <a:tc>
                  <a:txBody>
                    <a:bodyPr/>
                    <a:lstStyle/>
                    <a:p>
                      <a:r>
                        <a:rPr lang="en-US" sz="900" dirty="0"/>
                        <a:t>50</a:t>
                      </a:r>
                    </a:p>
                  </a:txBody>
                  <a:tcPr/>
                </a:tc>
                <a:tc>
                  <a:txBody>
                    <a:bodyPr/>
                    <a:lstStyle/>
                    <a:p>
                      <a:r>
                        <a:rPr lang="en-US" sz="900" dirty="0"/>
                        <a:t>6</a:t>
                      </a:r>
                    </a:p>
                  </a:txBody>
                  <a:tcPr/>
                </a:tc>
                <a:tc>
                  <a:txBody>
                    <a:bodyPr/>
                    <a:lstStyle/>
                    <a:p>
                      <a:r>
                        <a:rPr lang="en-US" sz="900" dirty="0"/>
                        <a:t>2</a:t>
                      </a:r>
                    </a:p>
                  </a:txBody>
                  <a:tcPr/>
                </a:tc>
                <a:tc>
                  <a:txBody>
                    <a:bodyPr/>
                    <a:lstStyle/>
                    <a:p>
                      <a:r>
                        <a:rPr lang="en-US" sz="900" dirty="0"/>
                        <a:t>8</a:t>
                      </a:r>
                    </a:p>
                  </a:txBody>
                  <a:tcPr/>
                </a:tc>
                <a:tc>
                  <a:txBody>
                    <a:bodyPr/>
                    <a:lstStyle/>
                    <a:p>
                      <a:r>
                        <a:rPr lang="en-US" sz="900" dirty="0"/>
                        <a:t>11</a:t>
                      </a:r>
                    </a:p>
                  </a:txBody>
                  <a:tcPr/>
                </a:tc>
                <a:tc>
                  <a:txBody>
                    <a:bodyPr/>
                    <a:lstStyle/>
                    <a:p>
                      <a:r>
                        <a:rPr lang="en-US" sz="900" dirty="0"/>
                        <a:t>15</a:t>
                      </a:r>
                    </a:p>
                  </a:txBody>
                  <a:tcPr/>
                </a:tc>
                <a:tc>
                  <a:txBody>
                    <a:bodyPr/>
                    <a:lstStyle/>
                    <a:p>
                      <a:r>
                        <a:rPr lang="en-US" sz="900" dirty="0"/>
                        <a:t>18</a:t>
                      </a:r>
                    </a:p>
                  </a:txBody>
                  <a:tcPr/>
                </a:tc>
                <a:tc>
                  <a:txBody>
                    <a:bodyPr/>
                    <a:lstStyle/>
                    <a:p>
                      <a:r>
                        <a:rPr lang="en-US" sz="900" dirty="0"/>
                        <a:t>20</a:t>
                      </a:r>
                    </a:p>
                  </a:txBody>
                  <a:tcPr/>
                </a:tc>
                <a:extLst>
                  <a:ext uri="{0D108BD9-81ED-4DB2-BD59-A6C34878D82A}">
                    <a16:rowId xmlns:a16="http://schemas.microsoft.com/office/drawing/2014/main" val="3464078964"/>
                  </a:ext>
                </a:extLst>
              </a:tr>
            </a:tbl>
          </a:graphicData>
        </a:graphic>
      </p:graphicFrame>
      <p:sp>
        <p:nvSpPr>
          <p:cNvPr id="35" name="TextBox 34">
            <a:extLst>
              <a:ext uri="{FF2B5EF4-FFF2-40B4-BE49-F238E27FC236}">
                <a16:creationId xmlns:a16="http://schemas.microsoft.com/office/drawing/2014/main" id="{CCBFB99A-39E2-40E1-9B8C-E7C600AC89A5}"/>
              </a:ext>
            </a:extLst>
          </p:cNvPr>
          <p:cNvSpPr txBox="1"/>
          <p:nvPr/>
        </p:nvSpPr>
        <p:spPr>
          <a:xfrm>
            <a:off x="7338082" y="6169958"/>
            <a:ext cx="285006"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8AFA72D8-8490-4104-878F-9DA1E6EC385C}"/>
              </a:ext>
            </a:extLst>
          </p:cNvPr>
          <p:cNvSpPr txBox="1"/>
          <p:nvPr/>
        </p:nvSpPr>
        <p:spPr>
          <a:xfrm>
            <a:off x="10637008" y="6131394"/>
            <a:ext cx="736356" cy="369332"/>
          </a:xfrm>
          <a:prstGeom prst="rect">
            <a:avLst/>
          </a:prstGeom>
          <a:noFill/>
        </p:spPr>
        <p:txBody>
          <a:bodyPr wrap="square" rtlCol="0">
            <a:spAutoFit/>
          </a:bodyPr>
          <a:lstStyle/>
          <a:p>
            <a:r>
              <a:rPr lang="en-US" dirty="0"/>
              <a:t>12</a:t>
            </a:r>
          </a:p>
        </p:txBody>
      </p:sp>
      <p:sp>
        <p:nvSpPr>
          <p:cNvPr id="37" name="TextBox 36">
            <a:extLst>
              <a:ext uri="{FF2B5EF4-FFF2-40B4-BE49-F238E27FC236}">
                <a16:creationId xmlns:a16="http://schemas.microsoft.com/office/drawing/2014/main" id="{ECA6FDA8-4E8C-46F7-A41A-112B3CA3DCAD}"/>
              </a:ext>
            </a:extLst>
          </p:cNvPr>
          <p:cNvSpPr txBox="1"/>
          <p:nvPr/>
        </p:nvSpPr>
        <p:spPr>
          <a:xfrm>
            <a:off x="7623088" y="6186955"/>
            <a:ext cx="285006"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43868ECF-D9BB-41C4-BBAE-26A19BC4F1A7}"/>
              </a:ext>
            </a:extLst>
          </p:cNvPr>
          <p:cNvSpPr txBox="1"/>
          <p:nvPr/>
        </p:nvSpPr>
        <p:spPr>
          <a:xfrm>
            <a:off x="7908094" y="6186955"/>
            <a:ext cx="991344" cy="369332"/>
          </a:xfrm>
          <a:prstGeom prst="rect">
            <a:avLst/>
          </a:prstGeom>
          <a:noFill/>
        </p:spPr>
        <p:txBody>
          <a:bodyPr wrap="square" rtlCol="0">
            <a:spAutoFit/>
          </a:bodyPr>
          <a:lstStyle/>
          <a:p>
            <a:r>
              <a:rPr lang="en-US" dirty="0"/>
              <a:t>3 …</a:t>
            </a:r>
          </a:p>
        </p:txBody>
      </p:sp>
      <p:sp>
        <p:nvSpPr>
          <p:cNvPr id="39" name="TextBox 38">
            <a:extLst>
              <a:ext uri="{FF2B5EF4-FFF2-40B4-BE49-F238E27FC236}">
                <a16:creationId xmlns:a16="http://schemas.microsoft.com/office/drawing/2014/main" id="{FCC2F87D-8D37-4C1E-8B1A-A37EC7DFE4D2}"/>
              </a:ext>
            </a:extLst>
          </p:cNvPr>
          <p:cNvSpPr txBox="1"/>
          <p:nvPr/>
        </p:nvSpPr>
        <p:spPr>
          <a:xfrm>
            <a:off x="6839885" y="5892452"/>
            <a:ext cx="662940" cy="307777"/>
          </a:xfrm>
          <a:prstGeom prst="rect">
            <a:avLst/>
          </a:prstGeom>
          <a:noFill/>
        </p:spPr>
        <p:txBody>
          <a:bodyPr wrap="square" rtlCol="0">
            <a:spAutoFit/>
          </a:bodyPr>
          <a:lstStyle/>
          <a:p>
            <a:r>
              <a:rPr lang="en-US" sz="1400" b="1" dirty="0" err="1"/>
              <a:t>P_l</a:t>
            </a:r>
            <a:r>
              <a:rPr lang="en-US" sz="1400" b="1" dirty="0"/>
              <a:t>=</a:t>
            </a:r>
            <a:endParaRPr lang="en-US" sz="1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59544A3-654E-4218-9161-9D59A43FB7E7}"/>
                  </a:ext>
                </a:extLst>
              </p:cNvPr>
              <p:cNvSpPr/>
              <p:nvPr/>
            </p:nvSpPr>
            <p:spPr>
              <a:xfrm>
                <a:off x="6960538" y="4293281"/>
                <a:ext cx="4148700" cy="680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𝐼𝐶</m:t>
                      </m:r>
                      <m:r>
                        <m:rPr>
                          <m:lit/>
                        </m:rPr>
                        <a:rPr lang="en-US" i="0">
                          <a:latin typeface="Cambria Math" panose="02040503050406030204" pitchFamily="18" charset="0"/>
                        </a:rPr>
                        <m:t>_</m:t>
                      </m:r>
                      <m:r>
                        <a:rPr lang="en-US" i="0">
                          <a:latin typeface="Cambria Math" panose="02040503050406030204" pitchFamily="18" charset="0"/>
                        </a:rPr>
                        <m:t>1</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_1[1]=</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a:rPr lang="en-US" i="0">
                                      <a:latin typeface="Cambria Math" panose="02040503050406030204" pitchFamily="18" charset="0"/>
                                    </a:rPr>
                                    <m:t>255−</m:t>
                                  </m:r>
                                  <m:r>
                                    <a:rPr lang="en-US" i="1">
                                      <a:latin typeface="Cambria Math" panose="02040503050406030204" pitchFamily="18" charset="0"/>
                                    </a:rPr>
                                    <m:t>𝑈</m:t>
                                  </m:r>
                                  <m:d>
                                    <m:dPr>
                                      <m:begChr m:val="["/>
                                      <m:endChr m:val="]"/>
                                      <m:ctrlPr>
                                        <a:rPr lang="en-US" i="1">
                                          <a:latin typeface="Cambria Math" panose="02040503050406030204" pitchFamily="18" charset="0"/>
                                        </a:rPr>
                                      </m:ctrlPr>
                                    </m:dPr>
                                    <m:e>
                                      <m:r>
                                        <a:rPr lang="en-US" i="1">
                                          <a:latin typeface="Cambria Math" panose="02040503050406030204" pitchFamily="18" charset="0"/>
                                        </a:rPr>
                                        <m:t>𝑙𝑎𝑠𝑡</m:t>
                                      </m:r>
                                    </m:e>
                                  </m:d>
                                </m:e>
                              </m:d>
                              <m:r>
                                <a:rPr lang="en-US" i="0">
                                  <a:latin typeface="Cambria Math" panose="02040503050406030204" pitchFamily="18" charset="0"/>
                                </a:rPr>
                                <m:t>∗</m:t>
                              </m:r>
                              <m:r>
                                <a:rPr lang="en-US" i="1">
                                  <a:latin typeface="Cambria Math" panose="02040503050406030204" pitchFamily="18" charset="0"/>
                                </a:rPr>
                                <m:t>𝑃</m:t>
                              </m:r>
                              <m:r>
                                <a:rPr lang="en-US" i="0">
                                  <a:latin typeface="Cambria Math" panose="02040503050406030204" pitchFamily="18" charset="0"/>
                                </a:rPr>
                                <m:t>[1</m:t>
                              </m:r>
                            </m:e>
                          </m:d>
                        </m:num>
                        <m:den>
                          <m:d>
                            <m:dPr>
                              <m:begChr m:val=""/>
                              <m:endChr m:val="]"/>
                              <m:ctrlPr>
                                <a:rPr lang="en-US" i="1">
                                  <a:latin typeface="Cambria Math" panose="02040503050406030204" pitchFamily="18" charset="0"/>
                                </a:rPr>
                              </m:ctrlPr>
                            </m:dPr>
                            <m:e>
                              <m:r>
                                <a:rPr lang="en-US" i="0">
                                  <a:latin typeface="Cambria Math" panose="02040503050406030204" pitchFamily="18" charset="0"/>
                                </a:rPr>
                                <m:t>255∗</m:t>
                              </m:r>
                              <m:r>
                                <a:rPr lang="en-US" i="1">
                                  <a:latin typeface="Cambria Math" panose="02040503050406030204" pitchFamily="18" charset="0"/>
                                </a:rPr>
                                <m:t>𝑃</m:t>
                              </m:r>
                              <m:d>
                                <m:dPr>
                                  <m:begChr m:val="["/>
                                  <m:endChr m:val="]"/>
                                  <m:ctrlPr>
                                    <a:rPr lang="en-US" i="1">
                                      <a:latin typeface="Cambria Math" panose="02040503050406030204" pitchFamily="18" charset="0"/>
                                    </a:rPr>
                                  </m:ctrlPr>
                                </m:dPr>
                                <m:e>
                                  <m:r>
                                    <a:rPr lang="en-US" i="1">
                                      <a:latin typeface="Cambria Math" panose="02040503050406030204" pitchFamily="18" charset="0"/>
                                    </a:rPr>
                                    <m:t>𝑙𝑎𝑠𝑡</m:t>
                                  </m:r>
                                </m:e>
                              </m:d>
                              <m:r>
                                <a:rPr lang="en-US" i="0">
                                  <a:latin typeface="Cambria Math" panose="02040503050406030204" pitchFamily="18" charset="0"/>
                                </a:rPr>
                                <m:t>∗</m:t>
                              </m:r>
                              <m:r>
                                <a:rPr lang="en-US" i="1">
                                  <a:latin typeface="Cambria Math" panose="02040503050406030204" pitchFamily="18" charset="0"/>
                                </a:rPr>
                                <m:t>𝑈</m:t>
                              </m:r>
                              <m:r>
                                <a:rPr lang="en-US" i="0">
                                  <a:latin typeface="Cambria Math" panose="02040503050406030204" pitchFamily="18" charset="0"/>
                                </a:rPr>
                                <m:t>[1</m:t>
                              </m:r>
                            </m:e>
                          </m:d>
                        </m:den>
                      </m:f>
                    </m:oMath>
                  </m:oMathPara>
                </a14:m>
                <a:endParaRPr lang="en-US" dirty="0"/>
              </a:p>
            </p:txBody>
          </p:sp>
        </mc:Choice>
        <mc:Fallback xmlns="">
          <p:sp>
            <p:nvSpPr>
              <p:cNvPr id="8" name="Rectangle 7">
                <a:extLst>
                  <a:ext uri="{FF2B5EF4-FFF2-40B4-BE49-F238E27FC236}">
                    <a16:creationId xmlns:a16="http://schemas.microsoft.com/office/drawing/2014/main" id="{F59544A3-654E-4218-9161-9D59A43FB7E7}"/>
                  </a:ext>
                </a:extLst>
              </p:cNvPr>
              <p:cNvSpPr>
                <a:spLocks noRot="1" noChangeAspect="1" noMove="1" noResize="1" noEditPoints="1" noAdjustHandles="1" noChangeArrowheads="1" noChangeShapeType="1" noTextEdit="1"/>
              </p:cNvSpPr>
              <p:nvPr/>
            </p:nvSpPr>
            <p:spPr>
              <a:xfrm>
                <a:off x="6960538" y="4293281"/>
                <a:ext cx="4148700" cy="680251"/>
              </a:xfrm>
              <a:prstGeom prst="rect">
                <a:avLst/>
              </a:prstGeom>
              <a:blipFill>
                <a:blip r:embed="rId7"/>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5E655-1A1A-4EF8-85EE-8F8FBBD64152}"/>
              </a:ext>
            </a:extLst>
          </p:cNvPr>
          <p:cNvSpPr txBox="1"/>
          <p:nvPr/>
        </p:nvSpPr>
        <p:spPr>
          <a:xfrm>
            <a:off x="5048086" y="5880347"/>
            <a:ext cx="1842689" cy="369332"/>
          </a:xfrm>
          <a:prstGeom prst="rect">
            <a:avLst/>
          </a:prstGeom>
          <a:noFill/>
        </p:spPr>
        <p:txBody>
          <a:bodyPr wrap="square" rtlCol="0">
            <a:spAutoFit/>
          </a:bodyPr>
          <a:lstStyle/>
          <a:p>
            <a:r>
              <a:rPr lang="en-US" dirty="0"/>
              <a:t>Random numbers</a:t>
            </a:r>
          </a:p>
        </p:txBody>
      </p:sp>
    </p:spTree>
    <p:extLst>
      <p:ext uri="{BB962C8B-B14F-4D97-AF65-F5344CB8AC3E}">
        <p14:creationId xmlns:p14="http://schemas.microsoft.com/office/powerpoint/2010/main" val="143537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7ADB6-2CC3-487F-B86E-511820D606FB}"/>
              </a:ext>
            </a:extLst>
          </p:cNvPr>
          <p:cNvSpPr>
            <a:spLocks noGrp="1"/>
          </p:cNvSpPr>
          <p:nvPr>
            <p:ph idx="1"/>
          </p:nvPr>
        </p:nvSpPr>
        <p:spPr>
          <a:xfrm>
            <a:off x="453224" y="42901"/>
            <a:ext cx="12115800" cy="1082893"/>
          </a:xfrm>
        </p:spPr>
        <p:txBody>
          <a:bodyPr>
            <a:normAutofit/>
          </a:bodyPr>
          <a:lstStyle/>
          <a:p>
            <a:r>
              <a:rPr lang="en-US" sz="2000" b="1" dirty="0"/>
              <a:t>Once twelve random data has been created then data from sha256 must move until get a new vector</a:t>
            </a:r>
          </a:p>
        </p:txBody>
      </p:sp>
      <p:cxnSp>
        <p:nvCxnSpPr>
          <p:cNvPr id="15" name="Straight Connector 14">
            <a:extLst>
              <a:ext uri="{FF2B5EF4-FFF2-40B4-BE49-F238E27FC236}">
                <a16:creationId xmlns:a16="http://schemas.microsoft.com/office/drawing/2014/main" id="{52C7BF94-13EA-464F-AC04-826054699E6C}"/>
              </a:ext>
            </a:extLst>
          </p:cNvPr>
          <p:cNvCxnSpPr/>
          <p:nvPr/>
        </p:nvCxnSpPr>
        <p:spPr>
          <a:xfrm>
            <a:off x="453224" y="794398"/>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0DD127B5-61CF-4F06-808D-6F04E47680A7}"/>
              </a:ext>
            </a:extLst>
          </p:cNvPr>
          <p:cNvSpPr txBox="1">
            <a:spLocks/>
          </p:cNvSpPr>
          <p:nvPr/>
        </p:nvSpPr>
        <p:spPr>
          <a:xfrm>
            <a:off x="341906" y="541871"/>
            <a:ext cx="11600953"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SHA256(USER): </a:t>
            </a:r>
          </a:p>
          <a:p>
            <a:pPr marL="0" indent="0">
              <a:buFont typeface="Arial" panose="020B0604020202020204" pitchFamily="34" charset="0"/>
              <a:buNone/>
            </a:pPr>
            <a:r>
              <a:rPr lang="en-US" dirty="0"/>
              <a:t>6c9dc57ad9b3bef88ea57b454bb678246d5de6748b711c71fabaef7af5539147</a:t>
            </a:r>
          </a:p>
          <a:p>
            <a:pPr marL="0" indent="0">
              <a:buFont typeface="Arial" panose="020B0604020202020204" pitchFamily="34" charset="0"/>
              <a:buNone/>
            </a:pPr>
            <a:r>
              <a:rPr lang="en-US" dirty="0"/>
              <a:t>SHA256(PASSWORD):</a:t>
            </a:r>
          </a:p>
          <a:p>
            <a:pPr marL="0" indent="0">
              <a:buFont typeface="Arial" panose="020B0604020202020204" pitchFamily="34" charset="0"/>
              <a:buNone/>
            </a:pPr>
            <a:r>
              <a:rPr lang="en-US" dirty="0"/>
              <a:t>440b60c1ebdc236533c97031f7e4439b47be31d362c7a2d29ed332a300783454</a:t>
            </a:r>
          </a:p>
          <a:p>
            <a:endParaRPr lang="en-US" dirty="0"/>
          </a:p>
        </p:txBody>
      </p:sp>
      <p:graphicFrame>
        <p:nvGraphicFramePr>
          <p:cNvPr id="19" name="Table 18">
            <a:extLst>
              <a:ext uri="{FF2B5EF4-FFF2-40B4-BE49-F238E27FC236}">
                <a16:creationId xmlns:a16="http://schemas.microsoft.com/office/drawing/2014/main" id="{C7BE6FF7-3F6E-480B-BD1E-DA9AF6862309}"/>
              </a:ext>
            </a:extLst>
          </p:cNvPr>
          <p:cNvGraphicFramePr>
            <a:graphicFrameLocks noGrp="1"/>
          </p:cNvGraphicFramePr>
          <p:nvPr>
            <p:extLst>
              <p:ext uri="{D42A27DB-BD31-4B8C-83A1-F6EECF244321}">
                <p14:modId xmlns:p14="http://schemas.microsoft.com/office/powerpoint/2010/main" val="1919866213"/>
              </p:ext>
            </p:extLst>
          </p:nvPr>
        </p:nvGraphicFramePr>
        <p:xfrm>
          <a:off x="3313480" y="650906"/>
          <a:ext cx="8439870" cy="370840"/>
        </p:xfrm>
        <a:graphic>
          <a:graphicData uri="http://schemas.openxmlformats.org/drawingml/2006/table">
            <a:tbl>
              <a:tblPr firstRow="1" bandRow="1">
                <a:tableStyleId>{5C22544A-7EE6-4342-B048-85BDC9FD1C3A}</a:tableStyleId>
              </a:tblPr>
              <a:tblGrid>
                <a:gridCol w="843987">
                  <a:extLst>
                    <a:ext uri="{9D8B030D-6E8A-4147-A177-3AD203B41FA5}">
                      <a16:colId xmlns:a16="http://schemas.microsoft.com/office/drawing/2014/main" val="3239858254"/>
                    </a:ext>
                  </a:extLst>
                </a:gridCol>
                <a:gridCol w="843987">
                  <a:extLst>
                    <a:ext uri="{9D8B030D-6E8A-4147-A177-3AD203B41FA5}">
                      <a16:colId xmlns:a16="http://schemas.microsoft.com/office/drawing/2014/main" val="1541789374"/>
                    </a:ext>
                  </a:extLst>
                </a:gridCol>
                <a:gridCol w="843987">
                  <a:extLst>
                    <a:ext uri="{9D8B030D-6E8A-4147-A177-3AD203B41FA5}">
                      <a16:colId xmlns:a16="http://schemas.microsoft.com/office/drawing/2014/main" val="600961302"/>
                    </a:ext>
                  </a:extLst>
                </a:gridCol>
                <a:gridCol w="843987">
                  <a:extLst>
                    <a:ext uri="{9D8B030D-6E8A-4147-A177-3AD203B41FA5}">
                      <a16:colId xmlns:a16="http://schemas.microsoft.com/office/drawing/2014/main" val="2593101835"/>
                    </a:ext>
                  </a:extLst>
                </a:gridCol>
                <a:gridCol w="843987">
                  <a:extLst>
                    <a:ext uri="{9D8B030D-6E8A-4147-A177-3AD203B41FA5}">
                      <a16:colId xmlns:a16="http://schemas.microsoft.com/office/drawing/2014/main" val="1733303859"/>
                    </a:ext>
                  </a:extLst>
                </a:gridCol>
                <a:gridCol w="843987">
                  <a:extLst>
                    <a:ext uri="{9D8B030D-6E8A-4147-A177-3AD203B41FA5}">
                      <a16:colId xmlns:a16="http://schemas.microsoft.com/office/drawing/2014/main" val="4293670241"/>
                    </a:ext>
                  </a:extLst>
                </a:gridCol>
                <a:gridCol w="843987">
                  <a:extLst>
                    <a:ext uri="{9D8B030D-6E8A-4147-A177-3AD203B41FA5}">
                      <a16:colId xmlns:a16="http://schemas.microsoft.com/office/drawing/2014/main" val="1350938879"/>
                    </a:ext>
                  </a:extLst>
                </a:gridCol>
                <a:gridCol w="843987">
                  <a:extLst>
                    <a:ext uri="{9D8B030D-6E8A-4147-A177-3AD203B41FA5}">
                      <a16:colId xmlns:a16="http://schemas.microsoft.com/office/drawing/2014/main" val="871094280"/>
                    </a:ext>
                  </a:extLst>
                </a:gridCol>
                <a:gridCol w="598644">
                  <a:extLst>
                    <a:ext uri="{9D8B030D-6E8A-4147-A177-3AD203B41FA5}">
                      <a16:colId xmlns:a16="http://schemas.microsoft.com/office/drawing/2014/main" val="1687362125"/>
                    </a:ext>
                  </a:extLst>
                </a:gridCol>
                <a:gridCol w="1089330">
                  <a:extLst>
                    <a:ext uri="{9D8B030D-6E8A-4147-A177-3AD203B41FA5}">
                      <a16:colId xmlns:a16="http://schemas.microsoft.com/office/drawing/2014/main" val="4057839276"/>
                    </a:ext>
                  </a:extLst>
                </a:gridCol>
              </a:tblGrid>
              <a:tr h="370840">
                <a:tc>
                  <a:txBody>
                    <a:bodyPr/>
                    <a:lstStyle/>
                    <a:p>
                      <a:r>
                        <a:rPr lang="en-US" dirty="0"/>
                        <a:t>U_S(1)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U_S(64)</a:t>
                      </a:r>
                    </a:p>
                  </a:txBody>
                  <a:tcPr/>
                </a:tc>
                <a:extLst>
                  <a:ext uri="{0D108BD9-81ED-4DB2-BD59-A6C34878D82A}">
                    <a16:rowId xmlns:a16="http://schemas.microsoft.com/office/drawing/2014/main" val="218767290"/>
                  </a:ext>
                </a:extLst>
              </a:tr>
            </a:tbl>
          </a:graphicData>
        </a:graphic>
      </p:graphicFrame>
      <p:graphicFrame>
        <p:nvGraphicFramePr>
          <p:cNvPr id="20" name="Table 19">
            <a:extLst>
              <a:ext uri="{FF2B5EF4-FFF2-40B4-BE49-F238E27FC236}">
                <a16:creationId xmlns:a16="http://schemas.microsoft.com/office/drawing/2014/main" id="{58CE3F81-E066-4FD1-AA3D-73FA3747D62B}"/>
              </a:ext>
            </a:extLst>
          </p:cNvPr>
          <p:cNvGraphicFramePr>
            <a:graphicFrameLocks noGrp="1"/>
          </p:cNvGraphicFramePr>
          <p:nvPr>
            <p:extLst>
              <p:ext uri="{D42A27DB-BD31-4B8C-83A1-F6EECF244321}">
                <p14:modId xmlns:p14="http://schemas.microsoft.com/office/powerpoint/2010/main" val="2079304987"/>
              </p:ext>
            </p:extLst>
          </p:nvPr>
        </p:nvGraphicFramePr>
        <p:xfrm>
          <a:off x="3313480" y="1753375"/>
          <a:ext cx="8629379" cy="370840"/>
        </p:xfrm>
        <a:graphic>
          <a:graphicData uri="http://schemas.openxmlformats.org/drawingml/2006/table">
            <a:tbl>
              <a:tblPr firstRow="1" bandRow="1">
                <a:tableStyleId>{00A15C55-8517-42AA-B614-E9B94910E393}</a:tableStyleId>
              </a:tblPr>
              <a:tblGrid>
                <a:gridCol w="862938">
                  <a:extLst>
                    <a:ext uri="{9D8B030D-6E8A-4147-A177-3AD203B41FA5}">
                      <a16:colId xmlns:a16="http://schemas.microsoft.com/office/drawing/2014/main" val="3239858254"/>
                    </a:ext>
                  </a:extLst>
                </a:gridCol>
                <a:gridCol w="862938">
                  <a:extLst>
                    <a:ext uri="{9D8B030D-6E8A-4147-A177-3AD203B41FA5}">
                      <a16:colId xmlns:a16="http://schemas.microsoft.com/office/drawing/2014/main" val="1541789374"/>
                    </a:ext>
                  </a:extLst>
                </a:gridCol>
                <a:gridCol w="862938">
                  <a:extLst>
                    <a:ext uri="{9D8B030D-6E8A-4147-A177-3AD203B41FA5}">
                      <a16:colId xmlns:a16="http://schemas.microsoft.com/office/drawing/2014/main" val="600961302"/>
                    </a:ext>
                  </a:extLst>
                </a:gridCol>
                <a:gridCol w="862938">
                  <a:extLst>
                    <a:ext uri="{9D8B030D-6E8A-4147-A177-3AD203B41FA5}">
                      <a16:colId xmlns:a16="http://schemas.microsoft.com/office/drawing/2014/main" val="2593101835"/>
                    </a:ext>
                  </a:extLst>
                </a:gridCol>
                <a:gridCol w="862938">
                  <a:extLst>
                    <a:ext uri="{9D8B030D-6E8A-4147-A177-3AD203B41FA5}">
                      <a16:colId xmlns:a16="http://schemas.microsoft.com/office/drawing/2014/main" val="1733303859"/>
                    </a:ext>
                  </a:extLst>
                </a:gridCol>
                <a:gridCol w="862938">
                  <a:extLst>
                    <a:ext uri="{9D8B030D-6E8A-4147-A177-3AD203B41FA5}">
                      <a16:colId xmlns:a16="http://schemas.microsoft.com/office/drawing/2014/main" val="4293670241"/>
                    </a:ext>
                  </a:extLst>
                </a:gridCol>
                <a:gridCol w="862938">
                  <a:extLst>
                    <a:ext uri="{9D8B030D-6E8A-4147-A177-3AD203B41FA5}">
                      <a16:colId xmlns:a16="http://schemas.microsoft.com/office/drawing/2014/main" val="1350938879"/>
                    </a:ext>
                  </a:extLst>
                </a:gridCol>
                <a:gridCol w="862938">
                  <a:extLst>
                    <a:ext uri="{9D8B030D-6E8A-4147-A177-3AD203B41FA5}">
                      <a16:colId xmlns:a16="http://schemas.microsoft.com/office/drawing/2014/main" val="871094280"/>
                    </a:ext>
                  </a:extLst>
                </a:gridCol>
                <a:gridCol w="612086">
                  <a:extLst>
                    <a:ext uri="{9D8B030D-6E8A-4147-A177-3AD203B41FA5}">
                      <a16:colId xmlns:a16="http://schemas.microsoft.com/office/drawing/2014/main" val="1687362125"/>
                    </a:ext>
                  </a:extLst>
                </a:gridCol>
                <a:gridCol w="1113789">
                  <a:extLst>
                    <a:ext uri="{9D8B030D-6E8A-4147-A177-3AD203B41FA5}">
                      <a16:colId xmlns:a16="http://schemas.microsoft.com/office/drawing/2014/main" val="4057839276"/>
                    </a:ext>
                  </a:extLst>
                </a:gridCol>
              </a:tblGrid>
              <a:tr h="370840">
                <a:tc>
                  <a:txBody>
                    <a:bodyPr/>
                    <a:lstStyle/>
                    <a:p>
                      <a:r>
                        <a:rPr lang="en-US" dirty="0"/>
                        <a:t>P_S(1)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P_S(64)</a:t>
                      </a:r>
                    </a:p>
                  </a:txBody>
                  <a:tcPr/>
                </a:tc>
                <a:extLst>
                  <a:ext uri="{0D108BD9-81ED-4DB2-BD59-A6C34878D82A}">
                    <a16:rowId xmlns:a16="http://schemas.microsoft.com/office/drawing/2014/main" val="218767290"/>
                  </a:ext>
                </a:extLst>
              </a:tr>
            </a:tbl>
          </a:graphicData>
        </a:graphic>
      </p:graphicFrame>
      <p:sp>
        <p:nvSpPr>
          <p:cNvPr id="22" name="TextBox 21">
            <a:extLst>
              <a:ext uri="{FF2B5EF4-FFF2-40B4-BE49-F238E27FC236}">
                <a16:creationId xmlns:a16="http://schemas.microsoft.com/office/drawing/2014/main" id="{4F169335-4C03-4414-B12B-225A4DBE1A44}"/>
              </a:ext>
            </a:extLst>
          </p:cNvPr>
          <p:cNvSpPr txBox="1"/>
          <p:nvPr/>
        </p:nvSpPr>
        <p:spPr>
          <a:xfrm>
            <a:off x="3170196" y="4397180"/>
            <a:ext cx="532738"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563F2E50-34EE-49BD-A73B-9B18B651D1D1}"/>
              </a:ext>
            </a:extLst>
          </p:cNvPr>
          <p:cNvSpPr txBox="1"/>
          <p:nvPr/>
        </p:nvSpPr>
        <p:spPr>
          <a:xfrm>
            <a:off x="4277798" y="4462324"/>
            <a:ext cx="532738"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8F4156C0-F2D4-499E-BAB9-BA458AA214CC}"/>
              </a:ext>
            </a:extLst>
          </p:cNvPr>
          <p:cNvSpPr txBox="1"/>
          <p:nvPr/>
        </p:nvSpPr>
        <p:spPr>
          <a:xfrm>
            <a:off x="5444041" y="4437142"/>
            <a:ext cx="532738"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FB98BCCB-1AAE-41EA-8A2D-E306CD08DA3A}"/>
              </a:ext>
            </a:extLst>
          </p:cNvPr>
          <p:cNvSpPr txBox="1"/>
          <p:nvPr/>
        </p:nvSpPr>
        <p:spPr>
          <a:xfrm>
            <a:off x="6683167" y="4405159"/>
            <a:ext cx="532738" cy="36933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B02C10E7-9E76-40E4-ACBD-ABC4FB1CFCFD}"/>
              </a:ext>
            </a:extLst>
          </p:cNvPr>
          <p:cNvSpPr txBox="1"/>
          <p:nvPr/>
        </p:nvSpPr>
        <p:spPr>
          <a:xfrm>
            <a:off x="7796246" y="4411122"/>
            <a:ext cx="532738" cy="369332"/>
          </a:xfrm>
          <a:prstGeom prst="rect">
            <a:avLst/>
          </a:prstGeom>
          <a:noFill/>
        </p:spPr>
        <p:txBody>
          <a:bodyPr wrap="square" rtlCol="0">
            <a:spAutoFit/>
          </a:bodyPr>
          <a:lstStyle/>
          <a:p>
            <a:r>
              <a:rPr lang="en-US" dirty="0"/>
              <a:t>-</a:t>
            </a:r>
          </a:p>
        </p:txBody>
      </p:sp>
      <p:sp>
        <p:nvSpPr>
          <p:cNvPr id="27" name="TextBox 26">
            <a:extLst>
              <a:ext uri="{FF2B5EF4-FFF2-40B4-BE49-F238E27FC236}">
                <a16:creationId xmlns:a16="http://schemas.microsoft.com/office/drawing/2014/main" id="{38504D24-2DB3-4065-81DF-50E70ACD89E7}"/>
              </a:ext>
            </a:extLst>
          </p:cNvPr>
          <p:cNvSpPr txBox="1"/>
          <p:nvPr/>
        </p:nvSpPr>
        <p:spPr>
          <a:xfrm>
            <a:off x="8950641" y="4433519"/>
            <a:ext cx="532738" cy="369332"/>
          </a:xfrm>
          <a:prstGeom prst="rect">
            <a:avLst/>
          </a:prstGeom>
          <a:noFill/>
        </p:spPr>
        <p:txBody>
          <a:bodyPr wrap="square" rtlCol="0">
            <a:spAutoFit/>
          </a:bodyPr>
          <a:lstStyle/>
          <a:p>
            <a:r>
              <a:rPr lang="en-US" dirty="0"/>
              <a:t>-</a:t>
            </a:r>
          </a:p>
        </p:txBody>
      </p:sp>
      <p:sp>
        <p:nvSpPr>
          <p:cNvPr id="28" name="Arrow: Curved Up 27">
            <a:extLst>
              <a:ext uri="{FF2B5EF4-FFF2-40B4-BE49-F238E27FC236}">
                <a16:creationId xmlns:a16="http://schemas.microsoft.com/office/drawing/2014/main" id="{7D62E02F-1B1A-49CA-B77C-C8151689F064}"/>
              </a:ext>
            </a:extLst>
          </p:cNvPr>
          <p:cNvSpPr/>
          <p:nvPr/>
        </p:nvSpPr>
        <p:spPr>
          <a:xfrm rot="167285" flipH="1">
            <a:off x="2916820" y="4422935"/>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urved Up 28">
            <a:extLst>
              <a:ext uri="{FF2B5EF4-FFF2-40B4-BE49-F238E27FC236}">
                <a16:creationId xmlns:a16="http://schemas.microsoft.com/office/drawing/2014/main" id="{9C33137B-1E9C-4A32-AB0D-EA5D501EC776}"/>
              </a:ext>
            </a:extLst>
          </p:cNvPr>
          <p:cNvSpPr/>
          <p:nvPr/>
        </p:nvSpPr>
        <p:spPr>
          <a:xfrm rot="167285" flipH="1">
            <a:off x="4035719" y="4422935"/>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urved Up 29">
            <a:extLst>
              <a:ext uri="{FF2B5EF4-FFF2-40B4-BE49-F238E27FC236}">
                <a16:creationId xmlns:a16="http://schemas.microsoft.com/office/drawing/2014/main" id="{3CB9F512-C72F-4C68-A951-518459394125}"/>
              </a:ext>
            </a:extLst>
          </p:cNvPr>
          <p:cNvSpPr/>
          <p:nvPr/>
        </p:nvSpPr>
        <p:spPr>
          <a:xfrm rot="167285" flipH="1">
            <a:off x="5194624" y="4403729"/>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Up 31">
            <a:extLst>
              <a:ext uri="{FF2B5EF4-FFF2-40B4-BE49-F238E27FC236}">
                <a16:creationId xmlns:a16="http://schemas.microsoft.com/office/drawing/2014/main" id="{2F6AA36D-BD12-4A1B-83FE-324B8D785E01}"/>
              </a:ext>
            </a:extLst>
          </p:cNvPr>
          <p:cNvSpPr/>
          <p:nvPr/>
        </p:nvSpPr>
        <p:spPr>
          <a:xfrm rot="167285" flipH="1">
            <a:off x="6431494" y="4387778"/>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Up 32">
            <a:extLst>
              <a:ext uri="{FF2B5EF4-FFF2-40B4-BE49-F238E27FC236}">
                <a16:creationId xmlns:a16="http://schemas.microsoft.com/office/drawing/2014/main" id="{7AC193DC-B457-43A4-94F2-661001E87B0E}"/>
              </a:ext>
            </a:extLst>
          </p:cNvPr>
          <p:cNvSpPr/>
          <p:nvPr/>
        </p:nvSpPr>
        <p:spPr>
          <a:xfrm rot="167285" flipH="1">
            <a:off x="7569136" y="4403729"/>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244371C4-4F6A-4CCF-B217-F64EEC3819CD}"/>
              </a:ext>
            </a:extLst>
          </p:cNvPr>
          <p:cNvSpPr/>
          <p:nvPr/>
        </p:nvSpPr>
        <p:spPr>
          <a:xfrm rot="167285" flipH="1">
            <a:off x="8732798" y="4414956"/>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5" name="Table 34">
            <a:extLst>
              <a:ext uri="{FF2B5EF4-FFF2-40B4-BE49-F238E27FC236}">
                <a16:creationId xmlns:a16="http://schemas.microsoft.com/office/drawing/2014/main" id="{7D4C3CFF-DC24-4838-A8D8-7E428634448C}"/>
              </a:ext>
            </a:extLst>
          </p:cNvPr>
          <p:cNvGraphicFramePr>
            <a:graphicFrameLocks noGrp="1"/>
          </p:cNvGraphicFramePr>
          <p:nvPr>
            <p:extLst>
              <p:ext uri="{D42A27DB-BD31-4B8C-83A1-F6EECF244321}">
                <p14:modId xmlns:p14="http://schemas.microsoft.com/office/powerpoint/2010/main" val="3553039574"/>
              </p:ext>
            </p:extLst>
          </p:nvPr>
        </p:nvGraphicFramePr>
        <p:xfrm>
          <a:off x="2114158" y="3203568"/>
          <a:ext cx="8439870" cy="370840"/>
        </p:xfrm>
        <a:graphic>
          <a:graphicData uri="http://schemas.openxmlformats.org/drawingml/2006/table">
            <a:tbl>
              <a:tblPr firstRow="1" bandRow="1">
                <a:tableStyleId>{5C22544A-7EE6-4342-B048-85BDC9FD1C3A}</a:tableStyleId>
              </a:tblPr>
              <a:tblGrid>
                <a:gridCol w="843987">
                  <a:extLst>
                    <a:ext uri="{9D8B030D-6E8A-4147-A177-3AD203B41FA5}">
                      <a16:colId xmlns:a16="http://schemas.microsoft.com/office/drawing/2014/main" val="3239858254"/>
                    </a:ext>
                  </a:extLst>
                </a:gridCol>
                <a:gridCol w="843987">
                  <a:extLst>
                    <a:ext uri="{9D8B030D-6E8A-4147-A177-3AD203B41FA5}">
                      <a16:colId xmlns:a16="http://schemas.microsoft.com/office/drawing/2014/main" val="1541789374"/>
                    </a:ext>
                  </a:extLst>
                </a:gridCol>
                <a:gridCol w="843987">
                  <a:extLst>
                    <a:ext uri="{9D8B030D-6E8A-4147-A177-3AD203B41FA5}">
                      <a16:colId xmlns:a16="http://schemas.microsoft.com/office/drawing/2014/main" val="600961302"/>
                    </a:ext>
                  </a:extLst>
                </a:gridCol>
                <a:gridCol w="843987">
                  <a:extLst>
                    <a:ext uri="{9D8B030D-6E8A-4147-A177-3AD203B41FA5}">
                      <a16:colId xmlns:a16="http://schemas.microsoft.com/office/drawing/2014/main" val="2593101835"/>
                    </a:ext>
                  </a:extLst>
                </a:gridCol>
                <a:gridCol w="843987">
                  <a:extLst>
                    <a:ext uri="{9D8B030D-6E8A-4147-A177-3AD203B41FA5}">
                      <a16:colId xmlns:a16="http://schemas.microsoft.com/office/drawing/2014/main" val="1733303859"/>
                    </a:ext>
                  </a:extLst>
                </a:gridCol>
                <a:gridCol w="843987">
                  <a:extLst>
                    <a:ext uri="{9D8B030D-6E8A-4147-A177-3AD203B41FA5}">
                      <a16:colId xmlns:a16="http://schemas.microsoft.com/office/drawing/2014/main" val="4293670241"/>
                    </a:ext>
                  </a:extLst>
                </a:gridCol>
                <a:gridCol w="843987">
                  <a:extLst>
                    <a:ext uri="{9D8B030D-6E8A-4147-A177-3AD203B41FA5}">
                      <a16:colId xmlns:a16="http://schemas.microsoft.com/office/drawing/2014/main" val="1350938879"/>
                    </a:ext>
                  </a:extLst>
                </a:gridCol>
                <a:gridCol w="843987">
                  <a:extLst>
                    <a:ext uri="{9D8B030D-6E8A-4147-A177-3AD203B41FA5}">
                      <a16:colId xmlns:a16="http://schemas.microsoft.com/office/drawing/2014/main" val="871094280"/>
                    </a:ext>
                  </a:extLst>
                </a:gridCol>
                <a:gridCol w="598644">
                  <a:extLst>
                    <a:ext uri="{9D8B030D-6E8A-4147-A177-3AD203B41FA5}">
                      <a16:colId xmlns:a16="http://schemas.microsoft.com/office/drawing/2014/main" val="1687362125"/>
                    </a:ext>
                  </a:extLst>
                </a:gridCol>
                <a:gridCol w="1089330">
                  <a:extLst>
                    <a:ext uri="{9D8B030D-6E8A-4147-A177-3AD203B41FA5}">
                      <a16:colId xmlns:a16="http://schemas.microsoft.com/office/drawing/2014/main" val="4057839276"/>
                    </a:ext>
                  </a:extLst>
                </a:gridCol>
              </a:tblGrid>
              <a:tr h="370840">
                <a:tc>
                  <a:txBody>
                    <a:bodyPr/>
                    <a:lstStyle/>
                    <a:p>
                      <a:r>
                        <a:rPr lang="en-US" dirty="0"/>
                        <a:t>U_S(1)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U_S(64)</a:t>
                      </a:r>
                    </a:p>
                  </a:txBody>
                  <a:tcPr/>
                </a:tc>
                <a:extLst>
                  <a:ext uri="{0D108BD9-81ED-4DB2-BD59-A6C34878D82A}">
                    <a16:rowId xmlns:a16="http://schemas.microsoft.com/office/drawing/2014/main" val="218767290"/>
                  </a:ext>
                </a:extLst>
              </a:tr>
            </a:tbl>
          </a:graphicData>
        </a:graphic>
      </p:graphicFrame>
      <p:cxnSp>
        <p:nvCxnSpPr>
          <p:cNvPr id="36" name="Straight Arrow Connector 35">
            <a:extLst>
              <a:ext uri="{FF2B5EF4-FFF2-40B4-BE49-F238E27FC236}">
                <a16:creationId xmlns:a16="http://schemas.microsoft.com/office/drawing/2014/main" id="{592B8469-846B-4E16-AD92-FEDEABBB64DF}"/>
              </a:ext>
            </a:extLst>
          </p:cNvPr>
          <p:cNvCxnSpPr/>
          <p:nvPr/>
        </p:nvCxnSpPr>
        <p:spPr>
          <a:xfrm flipH="1">
            <a:off x="3021496" y="3554233"/>
            <a:ext cx="291984" cy="3532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E56A55-E117-4F20-B57B-F4647B6F7595}"/>
              </a:ext>
            </a:extLst>
          </p:cNvPr>
          <p:cNvCxnSpPr/>
          <p:nvPr/>
        </p:nvCxnSpPr>
        <p:spPr>
          <a:xfrm flipH="1">
            <a:off x="5185000" y="3564321"/>
            <a:ext cx="627403" cy="343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0AAFF2D-AC5C-42AD-9B55-16C0A31257EF}"/>
              </a:ext>
            </a:extLst>
          </p:cNvPr>
          <p:cNvCxnSpPr>
            <a:cxnSpLocks/>
          </p:cNvCxnSpPr>
          <p:nvPr/>
        </p:nvCxnSpPr>
        <p:spPr>
          <a:xfrm flipH="1">
            <a:off x="6440808" y="3557034"/>
            <a:ext cx="1820375" cy="3406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3F33ED-A65B-45C5-885B-02A1014D71E9}"/>
              </a:ext>
            </a:extLst>
          </p:cNvPr>
          <p:cNvCxnSpPr>
            <a:cxnSpLocks/>
          </p:cNvCxnSpPr>
          <p:nvPr/>
        </p:nvCxnSpPr>
        <p:spPr>
          <a:xfrm flipH="1">
            <a:off x="3339052" y="3566567"/>
            <a:ext cx="1820375" cy="3406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C12202-7ED5-4F36-91F5-54B7B70A69DC}"/>
              </a:ext>
            </a:extLst>
          </p:cNvPr>
          <p:cNvCxnSpPr>
            <a:cxnSpLocks/>
          </p:cNvCxnSpPr>
          <p:nvPr/>
        </p:nvCxnSpPr>
        <p:spPr>
          <a:xfrm>
            <a:off x="4185378" y="3584212"/>
            <a:ext cx="620564" cy="3135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D1FF37-F9F9-4B08-8EB0-13272876CB62}"/>
              </a:ext>
            </a:extLst>
          </p:cNvPr>
          <p:cNvCxnSpPr>
            <a:cxnSpLocks/>
          </p:cNvCxnSpPr>
          <p:nvPr/>
        </p:nvCxnSpPr>
        <p:spPr>
          <a:xfrm flipH="1">
            <a:off x="8210158" y="3499101"/>
            <a:ext cx="893118" cy="4326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9FCB5B9-DA75-4D8F-899B-950004C9E73A}"/>
              </a:ext>
            </a:extLst>
          </p:cNvPr>
          <p:cNvSpPr txBox="1"/>
          <p:nvPr/>
        </p:nvSpPr>
        <p:spPr>
          <a:xfrm>
            <a:off x="9938609" y="3875911"/>
            <a:ext cx="2192257" cy="369332"/>
          </a:xfrm>
          <a:prstGeom prst="rect">
            <a:avLst/>
          </a:prstGeom>
          <a:noFill/>
        </p:spPr>
        <p:txBody>
          <a:bodyPr wrap="square" rtlCol="0">
            <a:spAutoFit/>
          </a:bodyPr>
          <a:lstStyle/>
          <a:p>
            <a:r>
              <a:rPr lang="en-US" dirty="0" err="1"/>
              <a:t>substraction</a:t>
            </a:r>
            <a:endParaRPr lang="en-US" dirty="0"/>
          </a:p>
        </p:txBody>
      </p:sp>
      <p:graphicFrame>
        <p:nvGraphicFramePr>
          <p:cNvPr id="43" name="Table 42">
            <a:extLst>
              <a:ext uri="{FF2B5EF4-FFF2-40B4-BE49-F238E27FC236}">
                <a16:creationId xmlns:a16="http://schemas.microsoft.com/office/drawing/2014/main" id="{C22E7022-4A75-4C1F-810E-6E2B9723E962}"/>
              </a:ext>
            </a:extLst>
          </p:cNvPr>
          <p:cNvGraphicFramePr>
            <a:graphicFrameLocks noGrp="1"/>
          </p:cNvGraphicFramePr>
          <p:nvPr>
            <p:extLst>
              <p:ext uri="{D42A27DB-BD31-4B8C-83A1-F6EECF244321}">
                <p14:modId xmlns:p14="http://schemas.microsoft.com/office/powerpoint/2010/main" val="60352030"/>
              </p:ext>
            </p:extLst>
          </p:nvPr>
        </p:nvGraphicFramePr>
        <p:xfrm>
          <a:off x="2926272" y="5007480"/>
          <a:ext cx="8629379" cy="370840"/>
        </p:xfrm>
        <a:graphic>
          <a:graphicData uri="http://schemas.openxmlformats.org/drawingml/2006/table">
            <a:tbl>
              <a:tblPr firstRow="1" bandRow="1">
                <a:tableStyleId>{00A15C55-8517-42AA-B614-E9B94910E393}</a:tableStyleId>
              </a:tblPr>
              <a:tblGrid>
                <a:gridCol w="862938">
                  <a:extLst>
                    <a:ext uri="{9D8B030D-6E8A-4147-A177-3AD203B41FA5}">
                      <a16:colId xmlns:a16="http://schemas.microsoft.com/office/drawing/2014/main" val="3239858254"/>
                    </a:ext>
                  </a:extLst>
                </a:gridCol>
                <a:gridCol w="862938">
                  <a:extLst>
                    <a:ext uri="{9D8B030D-6E8A-4147-A177-3AD203B41FA5}">
                      <a16:colId xmlns:a16="http://schemas.microsoft.com/office/drawing/2014/main" val="1541789374"/>
                    </a:ext>
                  </a:extLst>
                </a:gridCol>
                <a:gridCol w="862938">
                  <a:extLst>
                    <a:ext uri="{9D8B030D-6E8A-4147-A177-3AD203B41FA5}">
                      <a16:colId xmlns:a16="http://schemas.microsoft.com/office/drawing/2014/main" val="600961302"/>
                    </a:ext>
                  </a:extLst>
                </a:gridCol>
                <a:gridCol w="862938">
                  <a:extLst>
                    <a:ext uri="{9D8B030D-6E8A-4147-A177-3AD203B41FA5}">
                      <a16:colId xmlns:a16="http://schemas.microsoft.com/office/drawing/2014/main" val="2593101835"/>
                    </a:ext>
                  </a:extLst>
                </a:gridCol>
                <a:gridCol w="862938">
                  <a:extLst>
                    <a:ext uri="{9D8B030D-6E8A-4147-A177-3AD203B41FA5}">
                      <a16:colId xmlns:a16="http://schemas.microsoft.com/office/drawing/2014/main" val="1733303859"/>
                    </a:ext>
                  </a:extLst>
                </a:gridCol>
                <a:gridCol w="862938">
                  <a:extLst>
                    <a:ext uri="{9D8B030D-6E8A-4147-A177-3AD203B41FA5}">
                      <a16:colId xmlns:a16="http://schemas.microsoft.com/office/drawing/2014/main" val="4293670241"/>
                    </a:ext>
                  </a:extLst>
                </a:gridCol>
                <a:gridCol w="862938">
                  <a:extLst>
                    <a:ext uri="{9D8B030D-6E8A-4147-A177-3AD203B41FA5}">
                      <a16:colId xmlns:a16="http://schemas.microsoft.com/office/drawing/2014/main" val="1350938879"/>
                    </a:ext>
                  </a:extLst>
                </a:gridCol>
                <a:gridCol w="862938">
                  <a:extLst>
                    <a:ext uri="{9D8B030D-6E8A-4147-A177-3AD203B41FA5}">
                      <a16:colId xmlns:a16="http://schemas.microsoft.com/office/drawing/2014/main" val="871094280"/>
                    </a:ext>
                  </a:extLst>
                </a:gridCol>
                <a:gridCol w="612086">
                  <a:extLst>
                    <a:ext uri="{9D8B030D-6E8A-4147-A177-3AD203B41FA5}">
                      <a16:colId xmlns:a16="http://schemas.microsoft.com/office/drawing/2014/main" val="1687362125"/>
                    </a:ext>
                  </a:extLst>
                </a:gridCol>
                <a:gridCol w="1113789">
                  <a:extLst>
                    <a:ext uri="{9D8B030D-6E8A-4147-A177-3AD203B41FA5}">
                      <a16:colId xmlns:a16="http://schemas.microsoft.com/office/drawing/2014/main" val="4057839276"/>
                    </a:ext>
                  </a:extLst>
                </a:gridCol>
              </a:tblGrid>
              <a:tr h="370840">
                <a:tc>
                  <a:txBody>
                    <a:bodyPr/>
                    <a:lstStyle/>
                    <a:p>
                      <a:r>
                        <a:rPr lang="en-US" dirty="0"/>
                        <a:t>P_S(1)</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P_S(64)</a:t>
                      </a:r>
                    </a:p>
                  </a:txBody>
                  <a:tcPr/>
                </a:tc>
                <a:extLst>
                  <a:ext uri="{0D108BD9-81ED-4DB2-BD59-A6C34878D82A}">
                    <a16:rowId xmlns:a16="http://schemas.microsoft.com/office/drawing/2014/main" val="218767290"/>
                  </a:ext>
                </a:extLst>
              </a:tr>
            </a:tbl>
          </a:graphicData>
        </a:graphic>
      </p:graphicFrame>
      <p:sp>
        <p:nvSpPr>
          <p:cNvPr id="45" name="TextBox 44">
            <a:extLst>
              <a:ext uri="{FF2B5EF4-FFF2-40B4-BE49-F238E27FC236}">
                <a16:creationId xmlns:a16="http://schemas.microsoft.com/office/drawing/2014/main" id="{668556B3-0862-45BF-803C-FADCC23B824E}"/>
              </a:ext>
            </a:extLst>
          </p:cNvPr>
          <p:cNvSpPr txBox="1"/>
          <p:nvPr/>
        </p:nvSpPr>
        <p:spPr>
          <a:xfrm>
            <a:off x="3918214" y="6261755"/>
            <a:ext cx="532738" cy="369332"/>
          </a:xfrm>
          <a:prstGeom prst="rect">
            <a:avLst/>
          </a:prstGeom>
          <a:noFill/>
        </p:spPr>
        <p:txBody>
          <a:bodyPr wrap="square" rtlCol="0">
            <a:spAutoFit/>
          </a:bodyPr>
          <a:lstStyle/>
          <a:p>
            <a:r>
              <a:rPr lang="en-US" dirty="0"/>
              <a:t>+</a:t>
            </a:r>
          </a:p>
        </p:txBody>
      </p:sp>
      <p:sp>
        <p:nvSpPr>
          <p:cNvPr id="46" name="TextBox 45">
            <a:extLst>
              <a:ext uri="{FF2B5EF4-FFF2-40B4-BE49-F238E27FC236}">
                <a16:creationId xmlns:a16="http://schemas.microsoft.com/office/drawing/2014/main" id="{6B7ADBF8-400F-4493-8E57-0AEF14E1BCC8}"/>
              </a:ext>
            </a:extLst>
          </p:cNvPr>
          <p:cNvSpPr txBox="1"/>
          <p:nvPr/>
        </p:nvSpPr>
        <p:spPr>
          <a:xfrm>
            <a:off x="5054627" y="6328887"/>
            <a:ext cx="532738" cy="369332"/>
          </a:xfrm>
          <a:prstGeom prst="rect">
            <a:avLst/>
          </a:prstGeom>
          <a:noFill/>
        </p:spPr>
        <p:txBody>
          <a:bodyPr wrap="square" rtlCol="0">
            <a:spAutoFit/>
          </a:bodyPr>
          <a:lstStyle/>
          <a:p>
            <a:r>
              <a:rPr lang="en-US" dirty="0"/>
              <a:t>+</a:t>
            </a:r>
          </a:p>
        </p:txBody>
      </p:sp>
      <p:sp>
        <p:nvSpPr>
          <p:cNvPr id="47" name="TextBox 46">
            <a:extLst>
              <a:ext uri="{FF2B5EF4-FFF2-40B4-BE49-F238E27FC236}">
                <a16:creationId xmlns:a16="http://schemas.microsoft.com/office/drawing/2014/main" id="{244938BE-8B38-411F-B6CE-32A4F7058599}"/>
              </a:ext>
            </a:extLst>
          </p:cNvPr>
          <p:cNvSpPr txBox="1"/>
          <p:nvPr/>
        </p:nvSpPr>
        <p:spPr>
          <a:xfrm>
            <a:off x="6220870" y="6303705"/>
            <a:ext cx="532738" cy="369332"/>
          </a:xfrm>
          <a:prstGeom prst="rect">
            <a:avLst/>
          </a:prstGeom>
          <a:noFill/>
        </p:spPr>
        <p:txBody>
          <a:bodyPr wrap="square" rtlCol="0">
            <a:spAutoFit/>
          </a:bodyPr>
          <a:lstStyle/>
          <a:p>
            <a:r>
              <a:rPr lang="en-US" dirty="0"/>
              <a:t>+</a:t>
            </a:r>
          </a:p>
        </p:txBody>
      </p:sp>
      <p:sp>
        <p:nvSpPr>
          <p:cNvPr id="48" name="TextBox 47">
            <a:extLst>
              <a:ext uri="{FF2B5EF4-FFF2-40B4-BE49-F238E27FC236}">
                <a16:creationId xmlns:a16="http://schemas.microsoft.com/office/drawing/2014/main" id="{549C595D-F185-4D9C-9E37-82FAEEA7508E}"/>
              </a:ext>
            </a:extLst>
          </p:cNvPr>
          <p:cNvSpPr txBox="1"/>
          <p:nvPr/>
        </p:nvSpPr>
        <p:spPr>
          <a:xfrm>
            <a:off x="7459996" y="6271722"/>
            <a:ext cx="532738" cy="369332"/>
          </a:xfrm>
          <a:prstGeom prst="rect">
            <a:avLst/>
          </a:prstGeom>
          <a:noFill/>
        </p:spPr>
        <p:txBody>
          <a:bodyPr wrap="square" rtlCol="0">
            <a:spAutoFit/>
          </a:bodyPr>
          <a:lstStyle/>
          <a:p>
            <a:r>
              <a:rPr lang="en-US" dirty="0"/>
              <a:t>+</a:t>
            </a:r>
          </a:p>
        </p:txBody>
      </p:sp>
      <p:sp>
        <p:nvSpPr>
          <p:cNvPr id="49" name="TextBox 48">
            <a:extLst>
              <a:ext uri="{FF2B5EF4-FFF2-40B4-BE49-F238E27FC236}">
                <a16:creationId xmlns:a16="http://schemas.microsoft.com/office/drawing/2014/main" id="{C18C8405-7AC7-4C36-8C02-E9EAA1042E80}"/>
              </a:ext>
            </a:extLst>
          </p:cNvPr>
          <p:cNvSpPr txBox="1"/>
          <p:nvPr/>
        </p:nvSpPr>
        <p:spPr>
          <a:xfrm>
            <a:off x="8573075" y="6277685"/>
            <a:ext cx="532738" cy="369332"/>
          </a:xfrm>
          <a:prstGeom prst="rect">
            <a:avLst/>
          </a:prstGeom>
          <a:noFill/>
        </p:spPr>
        <p:txBody>
          <a:bodyPr wrap="square" rtlCol="0">
            <a:spAutoFit/>
          </a:bodyPr>
          <a:lstStyle/>
          <a:p>
            <a:r>
              <a:rPr lang="en-US" dirty="0"/>
              <a:t>+</a:t>
            </a:r>
          </a:p>
        </p:txBody>
      </p:sp>
      <p:sp>
        <p:nvSpPr>
          <p:cNvPr id="50" name="Arrow: Curved Up 49">
            <a:extLst>
              <a:ext uri="{FF2B5EF4-FFF2-40B4-BE49-F238E27FC236}">
                <a16:creationId xmlns:a16="http://schemas.microsoft.com/office/drawing/2014/main" id="{265AB7AD-A7C2-4768-BEF7-64E0F1510BB3}"/>
              </a:ext>
            </a:extLst>
          </p:cNvPr>
          <p:cNvSpPr/>
          <p:nvPr/>
        </p:nvSpPr>
        <p:spPr>
          <a:xfrm rot="167285" flipH="1">
            <a:off x="3693649" y="6289498"/>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Curved Up 50">
            <a:extLst>
              <a:ext uri="{FF2B5EF4-FFF2-40B4-BE49-F238E27FC236}">
                <a16:creationId xmlns:a16="http://schemas.microsoft.com/office/drawing/2014/main" id="{C6C9E03D-B297-4D25-876A-B6BE4186151E}"/>
              </a:ext>
            </a:extLst>
          </p:cNvPr>
          <p:cNvSpPr/>
          <p:nvPr/>
        </p:nvSpPr>
        <p:spPr>
          <a:xfrm rot="167285" flipH="1">
            <a:off x="4812548" y="6289498"/>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Curved Up 51">
            <a:extLst>
              <a:ext uri="{FF2B5EF4-FFF2-40B4-BE49-F238E27FC236}">
                <a16:creationId xmlns:a16="http://schemas.microsoft.com/office/drawing/2014/main" id="{D6DC8BD4-B84A-4C79-8DFD-28FED89E7998}"/>
              </a:ext>
            </a:extLst>
          </p:cNvPr>
          <p:cNvSpPr/>
          <p:nvPr/>
        </p:nvSpPr>
        <p:spPr>
          <a:xfrm rot="167285" flipH="1">
            <a:off x="7208323" y="6254341"/>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Curved Up 52">
            <a:extLst>
              <a:ext uri="{FF2B5EF4-FFF2-40B4-BE49-F238E27FC236}">
                <a16:creationId xmlns:a16="http://schemas.microsoft.com/office/drawing/2014/main" id="{23498611-5907-40F0-8EC4-BAE432AF95ED}"/>
              </a:ext>
            </a:extLst>
          </p:cNvPr>
          <p:cNvSpPr/>
          <p:nvPr/>
        </p:nvSpPr>
        <p:spPr>
          <a:xfrm rot="167285" flipH="1">
            <a:off x="8345965" y="6270292"/>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urved Up 53">
            <a:extLst>
              <a:ext uri="{FF2B5EF4-FFF2-40B4-BE49-F238E27FC236}">
                <a16:creationId xmlns:a16="http://schemas.microsoft.com/office/drawing/2014/main" id="{5AE55370-2D4B-481A-BF23-ECB4AF1E379C}"/>
              </a:ext>
            </a:extLst>
          </p:cNvPr>
          <p:cNvSpPr/>
          <p:nvPr/>
        </p:nvSpPr>
        <p:spPr>
          <a:xfrm rot="167285" flipH="1">
            <a:off x="9509627" y="6281519"/>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Up 54">
            <a:extLst>
              <a:ext uri="{FF2B5EF4-FFF2-40B4-BE49-F238E27FC236}">
                <a16:creationId xmlns:a16="http://schemas.microsoft.com/office/drawing/2014/main" id="{944F7727-0C89-452D-9C1A-7DC63BF582AC}"/>
              </a:ext>
            </a:extLst>
          </p:cNvPr>
          <p:cNvSpPr/>
          <p:nvPr/>
        </p:nvSpPr>
        <p:spPr>
          <a:xfrm rot="167285" flipH="1">
            <a:off x="5998317" y="6254341"/>
            <a:ext cx="740957" cy="41370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12378C73-4D41-421E-8FB8-97B54034878E}"/>
              </a:ext>
            </a:extLst>
          </p:cNvPr>
          <p:cNvSpPr txBox="1"/>
          <p:nvPr/>
        </p:nvSpPr>
        <p:spPr>
          <a:xfrm>
            <a:off x="10814945" y="5738101"/>
            <a:ext cx="1008645" cy="369332"/>
          </a:xfrm>
          <a:prstGeom prst="rect">
            <a:avLst/>
          </a:prstGeom>
          <a:noFill/>
        </p:spPr>
        <p:txBody>
          <a:bodyPr wrap="square" rtlCol="0">
            <a:spAutoFit/>
          </a:bodyPr>
          <a:lstStyle/>
          <a:p>
            <a:r>
              <a:rPr lang="en-US" dirty="0"/>
              <a:t>addition</a:t>
            </a:r>
          </a:p>
        </p:txBody>
      </p:sp>
      <p:cxnSp>
        <p:nvCxnSpPr>
          <p:cNvPr id="57" name="Straight Arrow Connector 56">
            <a:extLst>
              <a:ext uri="{FF2B5EF4-FFF2-40B4-BE49-F238E27FC236}">
                <a16:creationId xmlns:a16="http://schemas.microsoft.com/office/drawing/2014/main" id="{8B026685-E583-4D85-8672-408423A9B82C}"/>
              </a:ext>
            </a:extLst>
          </p:cNvPr>
          <p:cNvCxnSpPr/>
          <p:nvPr/>
        </p:nvCxnSpPr>
        <p:spPr>
          <a:xfrm>
            <a:off x="3556365" y="5378320"/>
            <a:ext cx="894587" cy="372334"/>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CBF5BCD-1B2D-46C5-96DA-FBB76CC4BB4A}"/>
              </a:ext>
            </a:extLst>
          </p:cNvPr>
          <p:cNvCxnSpPr>
            <a:cxnSpLocks/>
          </p:cNvCxnSpPr>
          <p:nvPr/>
        </p:nvCxnSpPr>
        <p:spPr>
          <a:xfrm>
            <a:off x="5710410" y="5372044"/>
            <a:ext cx="2248494" cy="35832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244CE3F1-5BE7-44FD-A9D2-3ED996A12D2D}"/>
              </a:ext>
            </a:extLst>
          </p:cNvPr>
          <p:cNvCxnSpPr>
            <a:cxnSpLocks/>
          </p:cNvCxnSpPr>
          <p:nvPr/>
        </p:nvCxnSpPr>
        <p:spPr>
          <a:xfrm flipH="1">
            <a:off x="3684025" y="5295089"/>
            <a:ext cx="1150943" cy="45556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20E936FF-ED0C-4BA9-84F5-5FAF523D4A72}"/>
              </a:ext>
            </a:extLst>
          </p:cNvPr>
          <p:cNvCxnSpPr/>
          <p:nvPr/>
        </p:nvCxnSpPr>
        <p:spPr>
          <a:xfrm>
            <a:off x="4264840" y="5380374"/>
            <a:ext cx="894587" cy="372334"/>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78AE5D45-0BCC-4256-9366-889B36611808}"/>
              </a:ext>
            </a:extLst>
          </p:cNvPr>
          <p:cNvCxnSpPr>
            <a:cxnSpLocks/>
          </p:cNvCxnSpPr>
          <p:nvPr/>
        </p:nvCxnSpPr>
        <p:spPr>
          <a:xfrm flipH="1">
            <a:off x="6647729" y="5378320"/>
            <a:ext cx="916168" cy="38078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F7B30D5B-DE90-4D16-9E8B-A6C9881B1B75}"/>
              </a:ext>
            </a:extLst>
          </p:cNvPr>
          <p:cNvCxnSpPr>
            <a:cxnSpLocks/>
          </p:cNvCxnSpPr>
          <p:nvPr/>
        </p:nvCxnSpPr>
        <p:spPr>
          <a:xfrm>
            <a:off x="5187578" y="5347570"/>
            <a:ext cx="5072630" cy="365347"/>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B59B2DE7-421B-4A76-8260-74B27BD74E9C}"/>
              </a:ext>
            </a:extLst>
          </p:cNvPr>
          <p:cNvCxnSpPr>
            <a:cxnSpLocks/>
          </p:cNvCxnSpPr>
          <p:nvPr/>
        </p:nvCxnSpPr>
        <p:spPr>
          <a:xfrm flipH="1">
            <a:off x="8410475" y="5333552"/>
            <a:ext cx="806535" cy="425553"/>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64" name="Rectangle 63">
            <a:extLst>
              <a:ext uri="{FF2B5EF4-FFF2-40B4-BE49-F238E27FC236}">
                <a16:creationId xmlns:a16="http://schemas.microsoft.com/office/drawing/2014/main" id="{6DCCEFD5-3BA4-4021-868E-EC4E1B02965A}"/>
              </a:ext>
            </a:extLst>
          </p:cNvPr>
          <p:cNvSpPr/>
          <p:nvPr/>
        </p:nvSpPr>
        <p:spPr>
          <a:xfrm>
            <a:off x="386093" y="3002358"/>
            <a:ext cx="6096000" cy="3416320"/>
          </a:xfrm>
          <a:prstGeom prst="rect">
            <a:avLst/>
          </a:prstGeom>
        </p:spPr>
        <p:txBody>
          <a:bodyPr>
            <a:spAutoFit/>
          </a:bodyPr>
          <a:lstStyle/>
          <a:p>
            <a:endParaRPr lang="en-US" b="1" dirty="0"/>
          </a:p>
          <a:p>
            <a:r>
              <a:rPr lang="en-US" dirty="0"/>
              <a:t>SHA256(USER): </a:t>
            </a:r>
          </a:p>
          <a:p>
            <a:endParaRPr lang="en-US" b="1" dirty="0"/>
          </a:p>
          <a:p>
            <a:r>
              <a:rPr lang="en-US" b="1" dirty="0"/>
              <a:t>                            </a:t>
            </a:r>
          </a:p>
          <a:p>
            <a:r>
              <a:rPr lang="en-US" b="1" dirty="0"/>
              <a:t>                            </a:t>
            </a:r>
            <a:r>
              <a:rPr lang="en-US" b="1" dirty="0" err="1"/>
              <a:t>U_l</a:t>
            </a:r>
            <a:r>
              <a:rPr lang="en-US" b="1" dirty="0"/>
              <a:t>=</a:t>
            </a:r>
          </a:p>
          <a:p>
            <a:endParaRPr lang="en-US" b="1" dirty="0"/>
          </a:p>
          <a:p>
            <a:endParaRPr lang="en-US" b="1" dirty="0"/>
          </a:p>
          <a:p>
            <a:r>
              <a:rPr lang="en-US" dirty="0"/>
              <a:t>SHA256(PASSWORD):</a:t>
            </a:r>
          </a:p>
          <a:p>
            <a:endParaRPr lang="en-US" b="1" dirty="0"/>
          </a:p>
          <a:p>
            <a:endParaRPr lang="en-US" b="1" dirty="0"/>
          </a:p>
          <a:p>
            <a:r>
              <a:rPr lang="en-US" b="1" dirty="0"/>
              <a:t>                                       </a:t>
            </a:r>
          </a:p>
          <a:p>
            <a:r>
              <a:rPr lang="en-US" b="1" dirty="0"/>
              <a:t>                                         </a:t>
            </a:r>
            <a:r>
              <a:rPr lang="en-US" b="1" dirty="0" err="1"/>
              <a:t>P_l</a:t>
            </a:r>
            <a:r>
              <a:rPr lang="en-US" b="1" dirty="0"/>
              <a:t>=</a:t>
            </a:r>
          </a:p>
        </p:txBody>
      </p:sp>
      <p:graphicFrame>
        <p:nvGraphicFramePr>
          <p:cNvPr id="65" name="Table 64">
            <a:extLst>
              <a:ext uri="{FF2B5EF4-FFF2-40B4-BE49-F238E27FC236}">
                <a16:creationId xmlns:a16="http://schemas.microsoft.com/office/drawing/2014/main" id="{0E9F651B-8AF9-473C-9A70-642215DD79D3}"/>
              </a:ext>
            </a:extLst>
          </p:cNvPr>
          <p:cNvGraphicFramePr>
            <a:graphicFrameLocks noGrp="1"/>
          </p:cNvGraphicFramePr>
          <p:nvPr>
            <p:extLst>
              <p:ext uri="{D42A27DB-BD31-4B8C-83A1-F6EECF244321}">
                <p14:modId xmlns:p14="http://schemas.microsoft.com/office/powerpoint/2010/main" val="3064200021"/>
              </p:ext>
            </p:extLst>
          </p:nvPr>
        </p:nvGraphicFramePr>
        <p:xfrm>
          <a:off x="2877067" y="3986435"/>
          <a:ext cx="6807264" cy="404963"/>
        </p:xfrm>
        <a:graphic>
          <a:graphicData uri="http://schemas.openxmlformats.org/drawingml/2006/table">
            <a:tbl>
              <a:tblPr firstRow="1" bandRow="1">
                <a:tableStyleId>{69CF1AB2-1976-4502-BF36-3FF5EA218861}</a:tableStyleId>
              </a:tblPr>
              <a:tblGrid>
                <a:gridCol w="567272">
                  <a:extLst>
                    <a:ext uri="{9D8B030D-6E8A-4147-A177-3AD203B41FA5}">
                      <a16:colId xmlns:a16="http://schemas.microsoft.com/office/drawing/2014/main" val="1757219134"/>
                    </a:ext>
                  </a:extLst>
                </a:gridCol>
                <a:gridCol w="567272">
                  <a:extLst>
                    <a:ext uri="{9D8B030D-6E8A-4147-A177-3AD203B41FA5}">
                      <a16:colId xmlns:a16="http://schemas.microsoft.com/office/drawing/2014/main" val="3179118730"/>
                    </a:ext>
                  </a:extLst>
                </a:gridCol>
                <a:gridCol w="567272">
                  <a:extLst>
                    <a:ext uri="{9D8B030D-6E8A-4147-A177-3AD203B41FA5}">
                      <a16:colId xmlns:a16="http://schemas.microsoft.com/office/drawing/2014/main" val="4278768970"/>
                    </a:ext>
                  </a:extLst>
                </a:gridCol>
                <a:gridCol w="567272">
                  <a:extLst>
                    <a:ext uri="{9D8B030D-6E8A-4147-A177-3AD203B41FA5}">
                      <a16:colId xmlns:a16="http://schemas.microsoft.com/office/drawing/2014/main" val="2119929499"/>
                    </a:ext>
                  </a:extLst>
                </a:gridCol>
                <a:gridCol w="567272">
                  <a:extLst>
                    <a:ext uri="{9D8B030D-6E8A-4147-A177-3AD203B41FA5}">
                      <a16:colId xmlns:a16="http://schemas.microsoft.com/office/drawing/2014/main" val="1374556595"/>
                    </a:ext>
                  </a:extLst>
                </a:gridCol>
                <a:gridCol w="567272">
                  <a:extLst>
                    <a:ext uri="{9D8B030D-6E8A-4147-A177-3AD203B41FA5}">
                      <a16:colId xmlns:a16="http://schemas.microsoft.com/office/drawing/2014/main" val="2993638044"/>
                    </a:ext>
                  </a:extLst>
                </a:gridCol>
                <a:gridCol w="567272">
                  <a:extLst>
                    <a:ext uri="{9D8B030D-6E8A-4147-A177-3AD203B41FA5}">
                      <a16:colId xmlns:a16="http://schemas.microsoft.com/office/drawing/2014/main" val="1404181264"/>
                    </a:ext>
                  </a:extLst>
                </a:gridCol>
                <a:gridCol w="567272">
                  <a:extLst>
                    <a:ext uri="{9D8B030D-6E8A-4147-A177-3AD203B41FA5}">
                      <a16:colId xmlns:a16="http://schemas.microsoft.com/office/drawing/2014/main" val="879683631"/>
                    </a:ext>
                  </a:extLst>
                </a:gridCol>
                <a:gridCol w="567272">
                  <a:extLst>
                    <a:ext uri="{9D8B030D-6E8A-4147-A177-3AD203B41FA5}">
                      <a16:colId xmlns:a16="http://schemas.microsoft.com/office/drawing/2014/main" val="1144699232"/>
                    </a:ext>
                  </a:extLst>
                </a:gridCol>
                <a:gridCol w="567272">
                  <a:extLst>
                    <a:ext uri="{9D8B030D-6E8A-4147-A177-3AD203B41FA5}">
                      <a16:colId xmlns:a16="http://schemas.microsoft.com/office/drawing/2014/main" val="1260082715"/>
                    </a:ext>
                  </a:extLst>
                </a:gridCol>
                <a:gridCol w="567272">
                  <a:extLst>
                    <a:ext uri="{9D8B030D-6E8A-4147-A177-3AD203B41FA5}">
                      <a16:colId xmlns:a16="http://schemas.microsoft.com/office/drawing/2014/main" val="2670876238"/>
                    </a:ext>
                  </a:extLst>
                </a:gridCol>
                <a:gridCol w="567272">
                  <a:extLst>
                    <a:ext uri="{9D8B030D-6E8A-4147-A177-3AD203B41FA5}">
                      <a16:colId xmlns:a16="http://schemas.microsoft.com/office/drawing/2014/main" val="2075331386"/>
                    </a:ext>
                  </a:extLst>
                </a:gridCol>
              </a:tblGrid>
              <a:tr h="404963">
                <a:tc>
                  <a:txBody>
                    <a:bodyPr/>
                    <a:lstStyle/>
                    <a:p>
                      <a:r>
                        <a:rPr lang="en-US" sz="1800" dirty="0"/>
                        <a:t>5</a:t>
                      </a:r>
                    </a:p>
                  </a:txBody>
                  <a:tcPr/>
                </a:tc>
                <a:tc>
                  <a:txBody>
                    <a:bodyPr/>
                    <a:lstStyle/>
                    <a:p>
                      <a:r>
                        <a:rPr lang="en-US" sz="1800" dirty="0"/>
                        <a:t>62</a:t>
                      </a:r>
                    </a:p>
                  </a:txBody>
                  <a:tcPr/>
                </a:tc>
                <a:tc>
                  <a:txBody>
                    <a:bodyPr/>
                    <a:lstStyle/>
                    <a:p>
                      <a:r>
                        <a:rPr lang="en-US" sz="1800" dirty="0"/>
                        <a:t>38</a:t>
                      </a:r>
                    </a:p>
                  </a:txBody>
                  <a:tcPr/>
                </a:tc>
                <a:tc>
                  <a:txBody>
                    <a:bodyPr/>
                    <a:lstStyle/>
                    <a:p>
                      <a:r>
                        <a:rPr lang="en-US" sz="1800" dirty="0"/>
                        <a:t>42</a:t>
                      </a:r>
                    </a:p>
                  </a:txBody>
                  <a:tcPr/>
                </a:tc>
                <a:tc>
                  <a:txBody>
                    <a:bodyPr/>
                    <a:lstStyle/>
                    <a:p>
                      <a:r>
                        <a:rPr lang="en-US" sz="1800" dirty="0"/>
                        <a:t>5</a:t>
                      </a:r>
                    </a:p>
                  </a:txBody>
                  <a:tcPr/>
                </a:tc>
                <a:tc>
                  <a:txBody>
                    <a:bodyPr/>
                    <a:lstStyle/>
                    <a:p>
                      <a:r>
                        <a:rPr lang="en-US" sz="1800" dirty="0"/>
                        <a:t>61</a:t>
                      </a:r>
                    </a:p>
                  </a:txBody>
                  <a:tcPr/>
                </a:tc>
                <a:tc>
                  <a:txBody>
                    <a:bodyPr/>
                    <a:lstStyle/>
                    <a:p>
                      <a:r>
                        <a:rPr lang="en-US" sz="1800" dirty="0"/>
                        <a:t>20</a:t>
                      </a:r>
                    </a:p>
                  </a:txBody>
                  <a:tcPr/>
                </a:tc>
                <a:tc>
                  <a:txBody>
                    <a:bodyPr/>
                    <a:lstStyle/>
                    <a:p>
                      <a:r>
                        <a:rPr lang="en-US" sz="1800" dirty="0"/>
                        <a:t>8</a:t>
                      </a:r>
                    </a:p>
                  </a:txBody>
                  <a:tcPr/>
                </a:tc>
                <a:tc>
                  <a:txBody>
                    <a:bodyPr/>
                    <a:lstStyle/>
                    <a:p>
                      <a:r>
                        <a:rPr lang="en-US" sz="1800" dirty="0"/>
                        <a:t>10</a:t>
                      </a:r>
                    </a:p>
                  </a:txBody>
                  <a:tcPr/>
                </a:tc>
                <a:tc>
                  <a:txBody>
                    <a:bodyPr/>
                    <a:lstStyle/>
                    <a:p>
                      <a:r>
                        <a:rPr lang="en-US" sz="1800" dirty="0"/>
                        <a:t>15</a:t>
                      </a:r>
                    </a:p>
                  </a:txBody>
                  <a:tcPr/>
                </a:tc>
                <a:tc>
                  <a:txBody>
                    <a:bodyPr/>
                    <a:lstStyle/>
                    <a:p>
                      <a:r>
                        <a:rPr lang="en-US" sz="1800" dirty="0"/>
                        <a:t>18</a:t>
                      </a:r>
                    </a:p>
                  </a:txBody>
                  <a:tcPr/>
                </a:tc>
                <a:tc>
                  <a:txBody>
                    <a:bodyPr/>
                    <a:lstStyle/>
                    <a:p>
                      <a:r>
                        <a:rPr lang="en-US" sz="1800" dirty="0"/>
                        <a:t>19</a:t>
                      </a:r>
                    </a:p>
                  </a:txBody>
                  <a:tcPr/>
                </a:tc>
                <a:extLst>
                  <a:ext uri="{0D108BD9-81ED-4DB2-BD59-A6C34878D82A}">
                    <a16:rowId xmlns:a16="http://schemas.microsoft.com/office/drawing/2014/main" val="3464078964"/>
                  </a:ext>
                </a:extLst>
              </a:tr>
            </a:tbl>
          </a:graphicData>
        </a:graphic>
      </p:graphicFrame>
      <p:graphicFrame>
        <p:nvGraphicFramePr>
          <p:cNvPr id="66" name="Table 65">
            <a:extLst>
              <a:ext uri="{FF2B5EF4-FFF2-40B4-BE49-F238E27FC236}">
                <a16:creationId xmlns:a16="http://schemas.microsoft.com/office/drawing/2014/main" id="{4D83A31F-AE8E-4A80-9512-9B7F289270A7}"/>
              </a:ext>
            </a:extLst>
          </p:cNvPr>
          <p:cNvGraphicFramePr>
            <a:graphicFrameLocks noGrp="1"/>
          </p:cNvGraphicFramePr>
          <p:nvPr>
            <p:extLst>
              <p:ext uri="{D42A27DB-BD31-4B8C-83A1-F6EECF244321}">
                <p14:modId xmlns:p14="http://schemas.microsoft.com/office/powerpoint/2010/main" val="1213636233"/>
              </p:ext>
            </p:extLst>
          </p:nvPr>
        </p:nvGraphicFramePr>
        <p:xfrm>
          <a:off x="3526413" y="5806103"/>
          <a:ext cx="6975768" cy="365760"/>
        </p:xfrm>
        <a:graphic>
          <a:graphicData uri="http://schemas.openxmlformats.org/drawingml/2006/table">
            <a:tbl>
              <a:tblPr firstRow="1" bandRow="1">
                <a:tableStyleId>{C4B1156A-380E-4F78-BDF5-A606A8083BF9}</a:tableStyleId>
              </a:tblPr>
              <a:tblGrid>
                <a:gridCol w="581314">
                  <a:extLst>
                    <a:ext uri="{9D8B030D-6E8A-4147-A177-3AD203B41FA5}">
                      <a16:colId xmlns:a16="http://schemas.microsoft.com/office/drawing/2014/main" val="1757219134"/>
                    </a:ext>
                  </a:extLst>
                </a:gridCol>
                <a:gridCol w="581314">
                  <a:extLst>
                    <a:ext uri="{9D8B030D-6E8A-4147-A177-3AD203B41FA5}">
                      <a16:colId xmlns:a16="http://schemas.microsoft.com/office/drawing/2014/main" val="3179118730"/>
                    </a:ext>
                  </a:extLst>
                </a:gridCol>
                <a:gridCol w="581314">
                  <a:extLst>
                    <a:ext uri="{9D8B030D-6E8A-4147-A177-3AD203B41FA5}">
                      <a16:colId xmlns:a16="http://schemas.microsoft.com/office/drawing/2014/main" val="4278768970"/>
                    </a:ext>
                  </a:extLst>
                </a:gridCol>
                <a:gridCol w="581314">
                  <a:extLst>
                    <a:ext uri="{9D8B030D-6E8A-4147-A177-3AD203B41FA5}">
                      <a16:colId xmlns:a16="http://schemas.microsoft.com/office/drawing/2014/main" val="2119929499"/>
                    </a:ext>
                  </a:extLst>
                </a:gridCol>
                <a:gridCol w="581314">
                  <a:extLst>
                    <a:ext uri="{9D8B030D-6E8A-4147-A177-3AD203B41FA5}">
                      <a16:colId xmlns:a16="http://schemas.microsoft.com/office/drawing/2014/main" val="1374556595"/>
                    </a:ext>
                  </a:extLst>
                </a:gridCol>
                <a:gridCol w="581314">
                  <a:extLst>
                    <a:ext uri="{9D8B030D-6E8A-4147-A177-3AD203B41FA5}">
                      <a16:colId xmlns:a16="http://schemas.microsoft.com/office/drawing/2014/main" val="2993638044"/>
                    </a:ext>
                  </a:extLst>
                </a:gridCol>
                <a:gridCol w="581314">
                  <a:extLst>
                    <a:ext uri="{9D8B030D-6E8A-4147-A177-3AD203B41FA5}">
                      <a16:colId xmlns:a16="http://schemas.microsoft.com/office/drawing/2014/main" val="1404181264"/>
                    </a:ext>
                  </a:extLst>
                </a:gridCol>
                <a:gridCol w="581314">
                  <a:extLst>
                    <a:ext uri="{9D8B030D-6E8A-4147-A177-3AD203B41FA5}">
                      <a16:colId xmlns:a16="http://schemas.microsoft.com/office/drawing/2014/main" val="879683631"/>
                    </a:ext>
                  </a:extLst>
                </a:gridCol>
                <a:gridCol w="581314">
                  <a:extLst>
                    <a:ext uri="{9D8B030D-6E8A-4147-A177-3AD203B41FA5}">
                      <a16:colId xmlns:a16="http://schemas.microsoft.com/office/drawing/2014/main" val="1144699232"/>
                    </a:ext>
                  </a:extLst>
                </a:gridCol>
                <a:gridCol w="581314">
                  <a:extLst>
                    <a:ext uri="{9D8B030D-6E8A-4147-A177-3AD203B41FA5}">
                      <a16:colId xmlns:a16="http://schemas.microsoft.com/office/drawing/2014/main" val="1260082715"/>
                    </a:ext>
                  </a:extLst>
                </a:gridCol>
                <a:gridCol w="581314">
                  <a:extLst>
                    <a:ext uri="{9D8B030D-6E8A-4147-A177-3AD203B41FA5}">
                      <a16:colId xmlns:a16="http://schemas.microsoft.com/office/drawing/2014/main" val="2670876238"/>
                    </a:ext>
                  </a:extLst>
                </a:gridCol>
                <a:gridCol w="581314">
                  <a:extLst>
                    <a:ext uri="{9D8B030D-6E8A-4147-A177-3AD203B41FA5}">
                      <a16:colId xmlns:a16="http://schemas.microsoft.com/office/drawing/2014/main" val="2075331386"/>
                    </a:ext>
                  </a:extLst>
                </a:gridCol>
              </a:tblGrid>
              <a:tr h="302513">
                <a:tc>
                  <a:txBody>
                    <a:bodyPr/>
                    <a:lstStyle/>
                    <a:p>
                      <a:r>
                        <a:rPr lang="en-US" sz="1800" dirty="0"/>
                        <a:t>5</a:t>
                      </a:r>
                    </a:p>
                  </a:txBody>
                  <a:tcPr/>
                </a:tc>
                <a:tc>
                  <a:txBody>
                    <a:bodyPr/>
                    <a:lstStyle/>
                    <a:p>
                      <a:r>
                        <a:rPr lang="en-US" sz="1800" dirty="0"/>
                        <a:t>7</a:t>
                      </a:r>
                    </a:p>
                  </a:txBody>
                  <a:tcPr/>
                </a:tc>
                <a:tc>
                  <a:txBody>
                    <a:bodyPr/>
                    <a:lstStyle/>
                    <a:p>
                      <a:r>
                        <a:rPr lang="en-US" sz="1800" dirty="0"/>
                        <a:t>38</a:t>
                      </a:r>
                    </a:p>
                  </a:txBody>
                  <a:tcPr/>
                </a:tc>
                <a:tc>
                  <a:txBody>
                    <a:bodyPr/>
                    <a:lstStyle/>
                    <a:p>
                      <a:r>
                        <a:rPr lang="en-US" sz="1800" dirty="0"/>
                        <a:t>4</a:t>
                      </a:r>
                    </a:p>
                  </a:txBody>
                  <a:tcPr/>
                </a:tc>
                <a:tc>
                  <a:txBody>
                    <a:bodyPr/>
                    <a:lstStyle/>
                    <a:p>
                      <a:r>
                        <a:rPr lang="en-US" sz="1800" dirty="0"/>
                        <a:t>50</a:t>
                      </a:r>
                    </a:p>
                  </a:txBody>
                  <a:tcPr/>
                </a:tc>
                <a:tc>
                  <a:txBody>
                    <a:bodyPr/>
                    <a:lstStyle/>
                    <a:p>
                      <a:r>
                        <a:rPr lang="en-US" sz="1800" dirty="0"/>
                        <a:t>6</a:t>
                      </a:r>
                    </a:p>
                  </a:txBody>
                  <a:tcPr/>
                </a:tc>
                <a:tc>
                  <a:txBody>
                    <a:bodyPr/>
                    <a:lstStyle/>
                    <a:p>
                      <a:r>
                        <a:rPr lang="en-US" sz="1800" dirty="0"/>
                        <a:t>2</a:t>
                      </a:r>
                    </a:p>
                  </a:txBody>
                  <a:tcPr/>
                </a:tc>
                <a:tc>
                  <a:txBody>
                    <a:bodyPr/>
                    <a:lstStyle/>
                    <a:p>
                      <a:r>
                        <a:rPr lang="en-US" sz="1800" dirty="0"/>
                        <a:t>8</a:t>
                      </a:r>
                    </a:p>
                  </a:txBody>
                  <a:tcPr/>
                </a:tc>
                <a:tc>
                  <a:txBody>
                    <a:bodyPr/>
                    <a:lstStyle/>
                    <a:p>
                      <a:r>
                        <a:rPr lang="en-US" sz="1800" dirty="0"/>
                        <a:t>11</a:t>
                      </a:r>
                    </a:p>
                  </a:txBody>
                  <a:tcPr/>
                </a:tc>
                <a:tc>
                  <a:txBody>
                    <a:bodyPr/>
                    <a:lstStyle/>
                    <a:p>
                      <a:r>
                        <a:rPr lang="en-US" sz="1800" dirty="0"/>
                        <a:t>15</a:t>
                      </a:r>
                    </a:p>
                  </a:txBody>
                  <a:tcPr/>
                </a:tc>
                <a:tc>
                  <a:txBody>
                    <a:bodyPr/>
                    <a:lstStyle/>
                    <a:p>
                      <a:r>
                        <a:rPr lang="en-US" sz="1800" dirty="0"/>
                        <a:t>18</a:t>
                      </a:r>
                    </a:p>
                  </a:txBody>
                  <a:tcPr/>
                </a:tc>
                <a:tc>
                  <a:txBody>
                    <a:bodyPr/>
                    <a:lstStyle/>
                    <a:p>
                      <a:r>
                        <a:rPr lang="en-US" sz="1800" dirty="0"/>
                        <a:t>20</a:t>
                      </a:r>
                    </a:p>
                  </a:txBody>
                  <a:tcPr/>
                </a:tc>
                <a:extLst>
                  <a:ext uri="{0D108BD9-81ED-4DB2-BD59-A6C34878D82A}">
                    <a16:rowId xmlns:a16="http://schemas.microsoft.com/office/drawing/2014/main" val="3464078964"/>
                  </a:ext>
                </a:extLst>
              </a:tr>
            </a:tbl>
          </a:graphicData>
        </a:graphic>
      </p:graphicFrame>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88D6CBC-5520-4D65-9726-C9B758BC56B1}"/>
                  </a:ext>
                </a:extLst>
              </p:cNvPr>
              <p:cNvSpPr txBox="1"/>
              <p:nvPr/>
            </p:nvSpPr>
            <p:spPr>
              <a:xfrm>
                <a:off x="233794" y="5762461"/>
                <a:ext cx="2513442" cy="714683"/>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𝑖</m:t>
                              </m:r>
                            </m:e>
                          </m:d>
                        </m:sub>
                      </m:sSub>
                      <m:r>
                        <a:rPr lang="en-US" i="1">
                          <a:latin typeface="Cambria Math" panose="02040503050406030204" pitchFamily="18" charset="0"/>
                        </a:rPr>
                        <m:t>=</m:t>
                      </m:r>
                      <m:r>
                        <a:rPr lang="en-US" i="1">
                          <a:latin typeface="Cambria Math" panose="02040503050406030204" pitchFamily="18" charset="0"/>
                        </a:rPr>
                        <m:t>𝑎𝑏𝑠</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𝑈</m:t>
                              </m:r>
                              <m:r>
                                <a:rPr lang="en-US" i="1">
                                  <a:latin typeface="Cambria Math" panose="02040503050406030204" pitchFamily="18" charset="0"/>
                                </a:rPr>
                                <m:t>_</m:t>
                              </m:r>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_</m:t>
                              </m:r>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den>
                          </m:f>
                        </m:e>
                      </m:d>
                    </m:oMath>
                  </m:oMathPara>
                </a14:m>
                <a:endParaRPr lang="en-US" dirty="0"/>
              </a:p>
            </p:txBody>
          </p:sp>
        </mc:Choice>
        <mc:Fallback xmlns="">
          <p:sp>
            <p:nvSpPr>
              <p:cNvPr id="68" name="TextBox 67">
                <a:extLst>
                  <a:ext uri="{FF2B5EF4-FFF2-40B4-BE49-F238E27FC236}">
                    <a16:creationId xmlns:a16="http://schemas.microsoft.com/office/drawing/2014/main" id="{088D6CBC-5520-4D65-9726-C9B758BC56B1}"/>
                  </a:ext>
                </a:extLst>
              </p:cNvPr>
              <p:cNvSpPr txBox="1">
                <a:spLocks noRot="1" noChangeAspect="1" noMove="1" noResize="1" noEditPoints="1" noAdjustHandles="1" noChangeArrowheads="1" noChangeShapeType="1" noTextEdit="1"/>
              </p:cNvSpPr>
              <p:nvPr/>
            </p:nvSpPr>
            <p:spPr>
              <a:xfrm>
                <a:off x="233794" y="5762461"/>
                <a:ext cx="2513442" cy="714683"/>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39582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2B65-AD2F-48A0-A828-F325EF8ACCF1}"/>
              </a:ext>
            </a:extLst>
          </p:cNvPr>
          <p:cNvSpPr>
            <a:spLocks noGrp="1"/>
          </p:cNvSpPr>
          <p:nvPr>
            <p:ph type="title"/>
          </p:nvPr>
        </p:nvSpPr>
        <p:spPr>
          <a:xfrm>
            <a:off x="1141413" y="324320"/>
            <a:ext cx="9905998" cy="1478570"/>
          </a:xfrm>
        </p:spPr>
        <p:txBody>
          <a:bodyPr/>
          <a:lstStyle/>
          <a:p>
            <a:pPr algn="ctr"/>
            <a:r>
              <a:rPr lang="en-US" dirty="0"/>
              <a:t>Bit Shuffling using a selected moving window</a:t>
            </a:r>
          </a:p>
        </p:txBody>
      </p:sp>
      <p:sp>
        <p:nvSpPr>
          <p:cNvPr id="3" name="Content Placeholder 2">
            <a:extLst>
              <a:ext uri="{FF2B5EF4-FFF2-40B4-BE49-F238E27FC236}">
                <a16:creationId xmlns:a16="http://schemas.microsoft.com/office/drawing/2014/main" id="{3EDE5494-B25D-49E1-ABF8-12B5D952ADCD}"/>
              </a:ext>
            </a:extLst>
          </p:cNvPr>
          <p:cNvSpPr>
            <a:spLocks noGrp="1"/>
          </p:cNvSpPr>
          <p:nvPr>
            <p:ph idx="1"/>
          </p:nvPr>
        </p:nvSpPr>
        <p:spPr>
          <a:xfrm>
            <a:off x="632531" y="1985770"/>
            <a:ext cx="6404374" cy="4232150"/>
          </a:xfrm>
        </p:spPr>
        <p:txBody>
          <a:bodyPr>
            <a:normAutofit/>
          </a:bodyPr>
          <a:lstStyle/>
          <a:p>
            <a:r>
              <a:rPr lang="en-US" dirty="0"/>
              <a:t>This new novel method has  two stages until attain the goal, our cipher image.</a:t>
            </a:r>
          </a:p>
          <a:p>
            <a:pPr algn="just"/>
            <a:r>
              <a:rPr lang="en-US" dirty="0"/>
              <a:t>The first stage helps us to destroy completely the image symmetry and also to equilibrate the number of gray values. </a:t>
            </a:r>
          </a:p>
          <a:p>
            <a:pPr algn="just"/>
            <a:r>
              <a:rPr lang="en-US" dirty="0"/>
              <a:t>In the plain-image all odd rows are flipped left to right, while the rows are flipped the complement is obtained of each row</a:t>
            </a:r>
          </a:p>
        </p:txBody>
      </p:sp>
      <p:graphicFrame>
        <p:nvGraphicFramePr>
          <p:cNvPr id="6" name="Table 5">
            <a:extLst>
              <a:ext uri="{FF2B5EF4-FFF2-40B4-BE49-F238E27FC236}">
                <a16:creationId xmlns:a16="http://schemas.microsoft.com/office/drawing/2014/main" id="{C6F257F3-7E79-41E5-AA15-9146ABE59DD7}"/>
              </a:ext>
            </a:extLst>
          </p:cNvPr>
          <p:cNvGraphicFramePr>
            <a:graphicFrameLocks noGrp="1"/>
          </p:cNvGraphicFramePr>
          <p:nvPr>
            <p:extLst>
              <p:ext uri="{D42A27DB-BD31-4B8C-83A1-F6EECF244321}">
                <p14:modId xmlns:p14="http://schemas.microsoft.com/office/powerpoint/2010/main" val="623085471"/>
              </p:ext>
            </p:extLst>
          </p:nvPr>
        </p:nvGraphicFramePr>
        <p:xfrm>
          <a:off x="7760474" y="1240747"/>
          <a:ext cx="3997740" cy="2861098"/>
        </p:xfrm>
        <a:graphic>
          <a:graphicData uri="http://schemas.openxmlformats.org/drawingml/2006/table">
            <a:tbl>
              <a:tblPr>
                <a:tableStyleId>{C4B1156A-380E-4F78-BDF5-A606A8083BF9}</a:tableStyleId>
              </a:tblPr>
              <a:tblGrid>
                <a:gridCol w="399774">
                  <a:extLst>
                    <a:ext uri="{9D8B030D-6E8A-4147-A177-3AD203B41FA5}">
                      <a16:colId xmlns:a16="http://schemas.microsoft.com/office/drawing/2014/main" val="4289430796"/>
                    </a:ext>
                  </a:extLst>
                </a:gridCol>
                <a:gridCol w="399774">
                  <a:extLst>
                    <a:ext uri="{9D8B030D-6E8A-4147-A177-3AD203B41FA5}">
                      <a16:colId xmlns:a16="http://schemas.microsoft.com/office/drawing/2014/main" val="983445639"/>
                    </a:ext>
                  </a:extLst>
                </a:gridCol>
                <a:gridCol w="399774">
                  <a:extLst>
                    <a:ext uri="{9D8B030D-6E8A-4147-A177-3AD203B41FA5}">
                      <a16:colId xmlns:a16="http://schemas.microsoft.com/office/drawing/2014/main" val="3685643957"/>
                    </a:ext>
                  </a:extLst>
                </a:gridCol>
                <a:gridCol w="399774">
                  <a:extLst>
                    <a:ext uri="{9D8B030D-6E8A-4147-A177-3AD203B41FA5}">
                      <a16:colId xmlns:a16="http://schemas.microsoft.com/office/drawing/2014/main" val="1504991934"/>
                    </a:ext>
                  </a:extLst>
                </a:gridCol>
                <a:gridCol w="399774">
                  <a:extLst>
                    <a:ext uri="{9D8B030D-6E8A-4147-A177-3AD203B41FA5}">
                      <a16:colId xmlns:a16="http://schemas.microsoft.com/office/drawing/2014/main" val="347640355"/>
                    </a:ext>
                  </a:extLst>
                </a:gridCol>
                <a:gridCol w="561449">
                  <a:extLst>
                    <a:ext uri="{9D8B030D-6E8A-4147-A177-3AD203B41FA5}">
                      <a16:colId xmlns:a16="http://schemas.microsoft.com/office/drawing/2014/main" val="2483528450"/>
                    </a:ext>
                  </a:extLst>
                </a:gridCol>
                <a:gridCol w="357809">
                  <a:extLst>
                    <a:ext uri="{9D8B030D-6E8A-4147-A177-3AD203B41FA5}">
                      <a16:colId xmlns:a16="http://schemas.microsoft.com/office/drawing/2014/main" val="2324047036"/>
                    </a:ext>
                  </a:extLst>
                </a:gridCol>
                <a:gridCol w="280064">
                  <a:extLst>
                    <a:ext uri="{9D8B030D-6E8A-4147-A177-3AD203B41FA5}">
                      <a16:colId xmlns:a16="http://schemas.microsoft.com/office/drawing/2014/main" val="2112762960"/>
                    </a:ext>
                  </a:extLst>
                </a:gridCol>
                <a:gridCol w="399774">
                  <a:extLst>
                    <a:ext uri="{9D8B030D-6E8A-4147-A177-3AD203B41FA5}">
                      <a16:colId xmlns:a16="http://schemas.microsoft.com/office/drawing/2014/main" val="2772783553"/>
                    </a:ext>
                  </a:extLst>
                </a:gridCol>
                <a:gridCol w="399774">
                  <a:extLst>
                    <a:ext uri="{9D8B030D-6E8A-4147-A177-3AD203B41FA5}">
                      <a16:colId xmlns:a16="http://schemas.microsoft.com/office/drawing/2014/main" val="2638421348"/>
                    </a:ext>
                  </a:extLst>
                </a:gridCol>
              </a:tblGrid>
              <a:tr h="300778">
                <a:tc>
                  <a:txBody>
                    <a:bodyPr/>
                    <a:lstStyle/>
                    <a:p>
                      <a:r>
                        <a:rPr lang="en-US" sz="900" dirty="0"/>
                        <a:t>1</a:t>
                      </a:r>
                      <a:endParaRPr lang="en-US" sz="900" dirty="0">
                        <a:solidFill>
                          <a:schemeClr val="bg1"/>
                        </a:solidFill>
                      </a:endParaRPr>
                    </a:p>
                  </a:txBody>
                  <a:tcPr/>
                </a:tc>
                <a:tc>
                  <a:txBody>
                    <a:bodyPr/>
                    <a:lstStyle/>
                    <a:p>
                      <a:r>
                        <a:rPr lang="en-US" sz="900" dirty="0"/>
                        <a:t>2</a:t>
                      </a:r>
                      <a:endParaRPr lang="en-US" sz="900" dirty="0">
                        <a:solidFill>
                          <a:schemeClr val="bg1"/>
                        </a:solidFill>
                      </a:endParaRPr>
                    </a:p>
                  </a:txBody>
                  <a:tcPr/>
                </a:tc>
                <a:tc>
                  <a:txBody>
                    <a:bodyPr/>
                    <a:lstStyle/>
                    <a:p>
                      <a:r>
                        <a:rPr lang="en-US" sz="900" dirty="0"/>
                        <a:t>…</a:t>
                      </a:r>
                      <a:endParaRPr lang="en-US" sz="900" dirty="0">
                        <a:solidFill>
                          <a:schemeClr val="bg1"/>
                        </a:solidFill>
                      </a:endParaRPr>
                    </a:p>
                  </a:txBody>
                  <a:tcPr/>
                </a:tc>
                <a:tc>
                  <a:txBody>
                    <a:bodyPr/>
                    <a:lstStyle/>
                    <a:p>
                      <a:r>
                        <a:rPr lang="en-US" sz="900" dirty="0"/>
                        <a:t>…</a:t>
                      </a:r>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r>
                        <a:rPr lang="en-US" sz="900" dirty="0"/>
                        <a:t>N</a:t>
                      </a:r>
                      <a:endParaRPr lang="en-US" sz="900" dirty="0">
                        <a:solidFill>
                          <a:schemeClr val="bg1"/>
                        </a:solidFill>
                      </a:endParaRPr>
                    </a:p>
                  </a:txBody>
                  <a:tcPr/>
                </a:tc>
                <a:extLst>
                  <a:ext uri="{0D108BD9-81ED-4DB2-BD59-A6C34878D82A}">
                    <a16:rowId xmlns:a16="http://schemas.microsoft.com/office/drawing/2014/main" val="3552202514"/>
                  </a:ext>
                </a:extLst>
              </a:tr>
              <a:tr h="30077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47997589"/>
                  </a:ext>
                </a:extLst>
              </a:tr>
              <a:tr h="300778">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9521813"/>
                  </a:ext>
                </a:extLst>
              </a:tr>
              <a:tr h="300778">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37448464"/>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84998634"/>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32010688"/>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1448349"/>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11993965"/>
                  </a:ext>
                </a:extLst>
              </a:tr>
            </a:tbl>
          </a:graphicData>
        </a:graphic>
      </p:graphicFrame>
      <p:graphicFrame>
        <p:nvGraphicFramePr>
          <p:cNvPr id="7" name="Table 6">
            <a:extLst>
              <a:ext uri="{FF2B5EF4-FFF2-40B4-BE49-F238E27FC236}">
                <a16:creationId xmlns:a16="http://schemas.microsoft.com/office/drawing/2014/main" id="{B689ACF4-E7B1-47EB-8D24-4E202E599FA5}"/>
              </a:ext>
            </a:extLst>
          </p:cNvPr>
          <p:cNvGraphicFramePr>
            <a:graphicFrameLocks noGrp="1"/>
          </p:cNvGraphicFramePr>
          <p:nvPr>
            <p:extLst>
              <p:ext uri="{D42A27DB-BD31-4B8C-83A1-F6EECF244321}">
                <p14:modId xmlns:p14="http://schemas.microsoft.com/office/powerpoint/2010/main" val="274204531"/>
              </p:ext>
            </p:extLst>
          </p:nvPr>
        </p:nvGraphicFramePr>
        <p:xfrm>
          <a:off x="7323151" y="3587723"/>
          <a:ext cx="3975213" cy="2861098"/>
        </p:xfrm>
        <a:graphic>
          <a:graphicData uri="http://schemas.openxmlformats.org/drawingml/2006/table">
            <a:tbl>
              <a:tblPr bandRow="1">
                <a:tableStyleId>{E929F9F4-4A8F-4326-A1B4-22849713DDAB}</a:tableStyleId>
              </a:tblPr>
              <a:tblGrid>
                <a:gridCol w="483885">
                  <a:extLst>
                    <a:ext uri="{9D8B030D-6E8A-4147-A177-3AD203B41FA5}">
                      <a16:colId xmlns:a16="http://schemas.microsoft.com/office/drawing/2014/main" val="4289430796"/>
                    </a:ext>
                  </a:extLst>
                </a:gridCol>
                <a:gridCol w="293136">
                  <a:extLst>
                    <a:ext uri="{9D8B030D-6E8A-4147-A177-3AD203B41FA5}">
                      <a16:colId xmlns:a16="http://schemas.microsoft.com/office/drawing/2014/main" val="983445639"/>
                    </a:ext>
                  </a:extLst>
                </a:gridCol>
                <a:gridCol w="399774">
                  <a:extLst>
                    <a:ext uri="{9D8B030D-6E8A-4147-A177-3AD203B41FA5}">
                      <a16:colId xmlns:a16="http://schemas.microsoft.com/office/drawing/2014/main" val="3685643957"/>
                    </a:ext>
                  </a:extLst>
                </a:gridCol>
                <a:gridCol w="399774">
                  <a:extLst>
                    <a:ext uri="{9D8B030D-6E8A-4147-A177-3AD203B41FA5}">
                      <a16:colId xmlns:a16="http://schemas.microsoft.com/office/drawing/2014/main" val="1504991934"/>
                    </a:ext>
                  </a:extLst>
                </a:gridCol>
                <a:gridCol w="399774">
                  <a:extLst>
                    <a:ext uri="{9D8B030D-6E8A-4147-A177-3AD203B41FA5}">
                      <a16:colId xmlns:a16="http://schemas.microsoft.com/office/drawing/2014/main" val="347640355"/>
                    </a:ext>
                  </a:extLst>
                </a:gridCol>
                <a:gridCol w="297730">
                  <a:extLst>
                    <a:ext uri="{9D8B030D-6E8A-4147-A177-3AD203B41FA5}">
                      <a16:colId xmlns:a16="http://schemas.microsoft.com/office/drawing/2014/main" val="2483528450"/>
                    </a:ext>
                  </a:extLst>
                </a:gridCol>
                <a:gridCol w="365760">
                  <a:extLst>
                    <a:ext uri="{9D8B030D-6E8A-4147-A177-3AD203B41FA5}">
                      <a16:colId xmlns:a16="http://schemas.microsoft.com/office/drawing/2014/main" val="2324047036"/>
                    </a:ext>
                  </a:extLst>
                </a:gridCol>
                <a:gridCol w="389614">
                  <a:extLst>
                    <a:ext uri="{9D8B030D-6E8A-4147-A177-3AD203B41FA5}">
                      <a16:colId xmlns:a16="http://schemas.microsoft.com/office/drawing/2014/main" val="2112762960"/>
                    </a:ext>
                  </a:extLst>
                </a:gridCol>
                <a:gridCol w="405516">
                  <a:extLst>
                    <a:ext uri="{9D8B030D-6E8A-4147-A177-3AD203B41FA5}">
                      <a16:colId xmlns:a16="http://schemas.microsoft.com/office/drawing/2014/main" val="2772783553"/>
                    </a:ext>
                  </a:extLst>
                </a:gridCol>
                <a:gridCol w="540250">
                  <a:extLst>
                    <a:ext uri="{9D8B030D-6E8A-4147-A177-3AD203B41FA5}">
                      <a16:colId xmlns:a16="http://schemas.microsoft.com/office/drawing/2014/main" val="2638421348"/>
                    </a:ext>
                  </a:extLst>
                </a:gridCol>
              </a:tblGrid>
              <a:tr h="300778">
                <a:tc>
                  <a:txBody>
                    <a:bodyPr/>
                    <a:lstStyle/>
                    <a:p>
                      <a:r>
                        <a:rPr lang="en-US" sz="900" dirty="0"/>
                        <a:t>1</a:t>
                      </a:r>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r>
                        <a:rPr lang="en-US" sz="900" dirty="0"/>
                        <a:t>N</a:t>
                      </a:r>
                      <a:endParaRPr lang="en-US" sz="900" dirty="0">
                        <a:solidFill>
                          <a:schemeClr val="bg1"/>
                        </a:solidFill>
                      </a:endParaRPr>
                    </a:p>
                  </a:txBody>
                  <a:tcPr/>
                </a:tc>
                <a:extLst>
                  <a:ext uri="{0D108BD9-81ED-4DB2-BD59-A6C34878D82A}">
                    <a16:rowId xmlns:a16="http://schemas.microsoft.com/office/drawing/2014/main" val="3552202514"/>
                  </a:ext>
                </a:extLst>
              </a:tr>
              <a:tr h="30077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47997589"/>
                  </a:ext>
                </a:extLst>
              </a:tr>
              <a:tr h="30077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79521813"/>
                  </a:ext>
                </a:extLst>
              </a:tr>
              <a:tr h="300778">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37448464"/>
                  </a:ext>
                </a:extLst>
              </a:tr>
              <a:tr h="30077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4998634"/>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32010688"/>
                  </a:ext>
                </a:extLst>
              </a:tr>
              <a:tr h="30077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1448349"/>
                  </a:ext>
                </a:extLst>
              </a:tr>
              <a:tr h="30077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11993965"/>
                  </a:ext>
                </a:extLst>
              </a:tr>
            </a:tbl>
          </a:graphicData>
        </a:graphic>
      </p:graphicFrame>
    </p:spTree>
    <p:extLst>
      <p:ext uri="{BB962C8B-B14F-4D97-AF65-F5344CB8AC3E}">
        <p14:creationId xmlns:p14="http://schemas.microsoft.com/office/powerpoint/2010/main" val="377506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175A1-D15F-4F9A-A6CE-378AA0F67EEF}"/>
              </a:ext>
            </a:extLst>
          </p:cNvPr>
          <p:cNvSpPr>
            <a:spLocks noGrp="1"/>
          </p:cNvSpPr>
          <p:nvPr>
            <p:ph idx="1"/>
          </p:nvPr>
        </p:nvSpPr>
        <p:spPr>
          <a:xfrm>
            <a:off x="994916" y="2685807"/>
            <a:ext cx="5402511" cy="3541714"/>
          </a:xfrm>
        </p:spPr>
        <p:txBody>
          <a:bodyPr/>
          <a:lstStyle/>
          <a:p>
            <a:pPr algn="just"/>
            <a:r>
              <a:rPr lang="en-US" dirty="0"/>
              <a:t>In the same stage the same all odd columns are flipped up to down, while the columns are flipped the complement is obtained of each row</a:t>
            </a:r>
          </a:p>
          <a:p>
            <a:pPr algn="just"/>
            <a:endParaRPr lang="en-US" dirty="0"/>
          </a:p>
          <a:p>
            <a:endParaRPr lang="en-US" dirty="0"/>
          </a:p>
        </p:txBody>
      </p:sp>
      <p:graphicFrame>
        <p:nvGraphicFramePr>
          <p:cNvPr id="4" name="Table 3">
            <a:extLst>
              <a:ext uri="{FF2B5EF4-FFF2-40B4-BE49-F238E27FC236}">
                <a16:creationId xmlns:a16="http://schemas.microsoft.com/office/drawing/2014/main" id="{DEF3F1AD-2CC3-4A1D-9DE6-6F299163888A}"/>
              </a:ext>
            </a:extLst>
          </p:cNvPr>
          <p:cNvGraphicFramePr>
            <a:graphicFrameLocks noGrp="1"/>
          </p:cNvGraphicFramePr>
          <p:nvPr>
            <p:extLst>
              <p:ext uri="{D42A27DB-BD31-4B8C-83A1-F6EECF244321}">
                <p14:modId xmlns:p14="http://schemas.microsoft.com/office/powerpoint/2010/main" val="1794210653"/>
              </p:ext>
            </p:extLst>
          </p:nvPr>
        </p:nvGraphicFramePr>
        <p:xfrm>
          <a:off x="6814389" y="878300"/>
          <a:ext cx="3997740" cy="2861098"/>
        </p:xfrm>
        <a:graphic>
          <a:graphicData uri="http://schemas.openxmlformats.org/drawingml/2006/table">
            <a:tbl>
              <a:tblPr>
                <a:tableStyleId>{37CE84F3-28C3-443E-9E96-99CF82512B78}</a:tableStyleId>
              </a:tblPr>
              <a:tblGrid>
                <a:gridCol w="588396">
                  <a:extLst>
                    <a:ext uri="{9D8B030D-6E8A-4147-A177-3AD203B41FA5}">
                      <a16:colId xmlns:a16="http://schemas.microsoft.com/office/drawing/2014/main" val="4289430796"/>
                    </a:ext>
                  </a:extLst>
                </a:gridCol>
                <a:gridCol w="211152">
                  <a:extLst>
                    <a:ext uri="{9D8B030D-6E8A-4147-A177-3AD203B41FA5}">
                      <a16:colId xmlns:a16="http://schemas.microsoft.com/office/drawing/2014/main" val="983445639"/>
                    </a:ext>
                  </a:extLst>
                </a:gridCol>
                <a:gridCol w="399774">
                  <a:extLst>
                    <a:ext uri="{9D8B030D-6E8A-4147-A177-3AD203B41FA5}">
                      <a16:colId xmlns:a16="http://schemas.microsoft.com/office/drawing/2014/main" val="3685643957"/>
                    </a:ext>
                  </a:extLst>
                </a:gridCol>
                <a:gridCol w="399774">
                  <a:extLst>
                    <a:ext uri="{9D8B030D-6E8A-4147-A177-3AD203B41FA5}">
                      <a16:colId xmlns:a16="http://schemas.microsoft.com/office/drawing/2014/main" val="1504991934"/>
                    </a:ext>
                  </a:extLst>
                </a:gridCol>
                <a:gridCol w="399774">
                  <a:extLst>
                    <a:ext uri="{9D8B030D-6E8A-4147-A177-3AD203B41FA5}">
                      <a16:colId xmlns:a16="http://schemas.microsoft.com/office/drawing/2014/main" val="347640355"/>
                    </a:ext>
                  </a:extLst>
                </a:gridCol>
                <a:gridCol w="561449">
                  <a:extLst>
                    <a:ext uri="{9D8B030D-6E8A-4147-A177-3AD203B41FA5}">
                      <a16:colId xmlns:a16="http://schemas.microsoft.com/office/drawing/2014/main" val="2483528450"/>
                    </a:ext>
                  </a:extLst>
                </a:gridCol>
                <a:gridCol w="357809">
                  <a:extLst>
                    <a:ext uri="{9D8B030D-6E8A-4147-A177-3AD203B41FA5}">
                      <a16:colId xmlns:a16="http://schemas.microsoft.com/office/drawing/2014/main" val="2324047036"/>
                    </a:ext>
                  </a:extLst>
                </a:gridCol>
                <a:gridCol w="280064">
                  <a:extLst>
                    <a:ext uri="{9D8B030D-6E8A-4147-A177-3AD203B41FA5}">
                      <a16:colId xmlns:a16="http://schemas.microsoft.com/office/drawing/2014/main" val="2112762960"/>
                    </a:ext>
                  </a:extLst>
                </a:gridCol>
                <a:gridCol w="399774">
                  <a:extLst>
                    <a:ext uri="{9D8B030D-6E8A-4147-A177-3AD203B41FA5}">
                      <a16:colId xmlns:a16="http://schemas.microsoft.com/office/drawing/2014/main" val="2772783553"/>
                    </a:ext>
                  </a:extLst>
                </a:gridCol>
                <a:gridCol w="399774">
                  <a:extLst>
                    <a:ext uri="{9D8B030D-6E8A-4147-A177-3AD203B41FA5}">
                      <a16:colId xmlns:a16="http://schemas.microsoft.com/office/drawing/2014/main" val="2638421348"/>
                    </a:ext>
                  </a:extLst>
                </a:gridCol>
              </a:tblGrid>
              <a:tr h="300778">
                <a:tc>
                  <a:txBody>
                    <a:bodyPr/>
                    <a:lstStyle/>
                    <a:p>
                      <a:r>
                        <a:rPr lang="en-US" sz="800" dirty="0">
                          <a:ln>
                            <a:solidFill>
                              <a:schemeClr val="bg1"/>
                            </a:solidFill>
                          </a:ln>
                        </a:rPr>
                        <a:t>1</a:t>
                      </a:r>
                      <a:endParaRPr lang="en-US" sz="8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tc>
                  <a:txBody>
                    <a:bodyPr/>
                    <a:lstStyle/>
                    <a:p>
                      <a:endParaRPr lang="en-US" sz="900" dirty="0">
                        <a:ln>
                          <a:solidFill>
                            <a:schemeClr val="bg1"/>
                          </a:solidFill>
                        </a:ln>
                        <a:solidFill>
                          <a:schemeClr val="bg1"/>
                        </a:solidFill>
                      </a:endParaRPr>
                    </a:p>
                  </a:txBody>
                  <a:tcPr/>
                </a:tc>
                <a:extLst>
                  <a:ext uri="{0D108BD9-81ED-4DB2-BD59-A6C34878D82A}">
                    <a16:rowId xmlns:a16="http://schemas.microsoft.com/office/drawing/2014/main" val="3552202514"/>
                  </a:ext>
                </a:extLst>
              </a:tr>
              <a:tr h="300778">
                <a:tc>
                  <a:txBody>
                    <a:bodyPr/>
                    <a:lstStyle/>
                    <a:p>
                      <a:endParaRPr lang="en-US" sz="1000"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extLst>
                  <a:ext uri="{0D108BD9-81ED-4DB2-BD59-A6C34878D82A}">
                    <a16:rowId xmlns:a16="http://schemas.microsoft.com/office/drawing/2014/main" val="647997589"/>
                  </a:ext>
                </a:extLst>
              </a:tr>
              <a:tr h="300778">
                <a:tc>
                  <a:txBody>
                    <a:bodyPr/>
                    <a:lstStyle/>
                    <a:p>
                      <a:endParaRPr lang="en-US" sz="1000"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extLst>
                  <a:ext uri="{0D108BD9-81ED-4DB2-BD59-A6C34878D82A}">
                    <a16:rowId xmlns:a16="http://schemas.microsoft.com/office/drawing/2014/main" val="3479521813"/>
                  </a:ext>
                </a:extLst>
              </a:tr>
              <a:tr h="300778">
                <a:tc>
                  <a:txBody>
                    <a:bodyPr/>
                    <a:lstStyle/>
                    <a:p>
                      <a:endParaRPr lang="en-US" sz="1000"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extLst>
                  <a:ext uri="{0D108BD9-81ED-4DB2-BD59-A6C34878D82A}">
                    <a16:rowId xmlns:a16="http://schemas.microsoft.com/office/drawing/2014/main" val="1637448464"/>
                  </a:ext>
                </a:extLst>
              </a:tr>
              <a:tr h="300778">
                <a:tc>
                  <a:txBody>
                    <a:bodyPr/>
                    <a:lstStyle/>
                    <a:p>
                      <a:endParaRPr lang="en-US" sz="1000"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extLst>
                  <a:ext uri="{0D108BD9-81ED-4DB2-BD59-A6C34878D82A}">
                    <a16:rowId xmlns:a16="http://schemas.microsoft.com/office/drawing/2014/main" val="1784998634"/>
                  </a:ext>
                </a:extLst>
              </a:tr>
              <a:tr h="300778">
                <a:tc>
                  <a:txBody>
                    <a:bodyPr/>
                    <a:lstStyle/>
                    <a:p>
                      <a:endParaRPr lang="en-US" sz="1000" dirty="0">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extLst>
                  <a:ext uri="{0D108BD9-81ED-4DB2-BD59-A6C34878D82A}">
                    <a16:rowId xmlns:a16="http://schemas.microsoft.com/office/drawing/2014/main" val="1332010688"/>
                  </a:ext>
                </a:extLst>
              </a:tr>
              <a:tr h="300778">
                <a:tc>
                  <a:txBody>
                    <a:bodyPr/>
                    <a:lstStyle/>
                    <a:p>
                      <a:endParaRPr lang="en-US" sz="1000" dirty="0">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extLst>
                  <a:ext uri="{0D108BD9-81ED-4DB2-BD59-A6C34878D82A}">
                    <a16:rowId xmlns:a16="http://schemas.microsoft.com/office/drawing/2014/main" val="611448349"/>
                  </a:ext>
                </a:extLst>
              </a:tr>
              <a:tr h="300778">
                <a:tc>
                  <a:txBody>
                    <a:bodyPr/>
                    <a:lstStyle/>
                    <a:p>
                      <a:r>
                        <a:rPr lang="en-US" sz="1200" dirty="0">
                          <a:ln>
                            <a:solidFill>
                              <a:schemeClr val="bg1"/>
                            </a:solidFill>
                          </a:ln>
                        </a:rPr>
                        <a:t>M</a:t>
                      </a: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a:ln>
                          <a:solidFill>
                            <a:schemeClr val="bg1"/>
                          </a:solidFill>
                        </a:ln>
                      </a:endParaRPr>
                    </a:p>
                  </a:txBody>
                  <a:tcPr/>
                </a:tc>
                <a:tc>
                  <a:txBody>
                    <a:bodyPr/>
                    <a:lstStyle/>
                    <a:p>
                      <a:endParaRPr lang="en-US">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tc>
                  <a:txBody>
                    <a:bodyPr/>
                    <a:lstStyle/>
                    <a:p>
                      <a:endParaRPr lang="en-US" dirty="0">
                        <a:ln>
                          <a:solidFill>
                            <a:schemeClr val="bg1"/>
                          </a:solidFill>
                        </a:ln>
                      </a:endParaRPr>
                    </a:p>
                  </a:txBody>
                  <a:tcPr/>
                </a:tc>
                <a:extLst>
                  <a:ext uri="{0D108BD9-81ED-4DB2-BD59-A6C34878D82A}">
                    <a16:rowId xmlns:a16="http://schemas.microsoft.com/office/drawing/2014/main" val="1011993965"/>
                  </a:ext>
                </a:extLst>
              </a:tr>
            </a:tbl>
          </a:graphicData>
        </a:graphic>
      </p:graphicFrame>
      <p:graphicFrame>
        <p:nvGraphicFramePr>
          <p:cNvPr id="5" name="Table 4">
            <a:extLst>
              <a:ext uri="{FF2B5EF4-FFF2-40B4-BE49-F238E27FC236}">
                <a16:creationId xmlns:a16="http://schemas.microsoft.com/office/drawing/2014/main" id="{52B7A930-7C32-491F-9269-92A472859E85}"/>
              </a:ext>
            </a:extLst>
          </p:cNvPr>
          <p:cNvGraphicFramePr>
            <a:graphicFrameLocks noGrp="1"/>
          </p:cNvGraphicFramePr>
          <p:nvPr>
            <p:extLst>
              <p:ext uri="{D42A27DB-BD31-4B8C-83A1-F6EECF244321}">
                <p14:modId xmlns:p14="http://schemas.microsoft.com/office/powerpoint/2010/main" val="3954127477"/>
              </p:ext>
            </p:extLst>
          </p:nvPr>
        </p:nvGraphicFramePr>
        <p:xfrm>
          <a:off x="7515789" y="3026115"/>
          <a:ext cx="3997740" cy="2861098"/>
        </p:xfrm>
        <a:graphic>
          <a:graphicData uri="http://schemas.openxmlformats.org/drawingml/2006/table">
            <a:tbl>
              <a:tblPr bandCol="1">
                <a:tableStyleId>{37CE84F3-28C3-443E-9E96-99CF82512B78}</a:tableStyleId>
              </a:tblPr>
              <a:tblGrid>
                <a:gridCol w="478284">
                  <a:extLst>
                    <a:ext uri="{9D8B030D-6E8A-4147-A177-3AD203B41FA5}">
                      <a16:colId xmlns:a16="http://schemas.microsoft.com/office/drawing/2014/main" val="4289430796"/>
                    </a:ext>
                  </a:extLst>
                </a:gridCol>
                <a:gridCol w="321264">
                  <a:extLst>
                    <a:ext uri="{9D8B030D-6E8A-4147-A177-3AD203B41FA5}">
                      <a16:colId xmlns:a16="http://schemas.microsoft.com/office/drawing/2014/main" val="983445639"/>
                    </a:ext>
                  </a:extLst>
                </a:gridCol>
                <a:gridCol w="399774">
                  <a:extLst>
                    <a:ext uri="{9D8B030D-6E8A-4147-A177-3AD203B41FA5}">
                      <a16:colId xmlns:a16="http://schemas.microsoft.com/office/drawing/2014/main" val="3685643957"/>
                    </a:ext>
                  </a:extLst>
                </a:gridCol>
                <a:gridCol w="399774">
                  <a:extLst>
                    <a:ext uri="{9D8B030D-6E8A-4147-A177-3AD203B41FA5}">
                      <a16:colId xmlns:a16="http://schemas.microsoft.com/office/drawing/2014/main" val="1504991934"/>
                    </a:ext>
                  </a:extLst>
                </a:gridCol>
                <a:gridCol w="399774">
                  <a:extLst>
                    <a:ext uri="{9D8B030D-6E8A-4147-A177-3AD203B41FA5}">
                      <a16:colId xmlns:a16="http://schemas.microsoft.com/office/drawing/2014/main" val="347640355"/>
                    </a:ext>
                  </a:extLst>
                </a:gridCol>
                <a:gridCol w="425977">
                  <a:extLst>
                    <a:ext uri="{9D8B030D-6E8A-4147-A177-3AD203B41FA5}">
                      <a16:colId xmlns:a16="http://schemas.microsoft.com/office/drawing/2014/main" val="2483528450"/>
                    </a:ext>
                  </a:extLst>
                </a:gridCol>
                <a:gridCol w="493281">
                  <a:extLst>
                    <a:ext uri="{9D8B030D-6E8A-4147-A177-3AD203B41FA5}">
                      <a16:colId xmlns:a16="http://schemas.microsoft.com/office/drawing/2014/main" val="2324047036"/>
                    </a:ext>
                  </a:extLst>
                </a:gridCol>
                <a:gridCol w="407265">
                  <a:extLst>
                    <a:ext uri="{9D8B030D-6E8A-4147-A177-3AD203B41FA5}">
                      <a16:colId xmlns:a16="http://schemas.microsoft.com/office/drawing/2014/main" val="2112762960"/>
                    </a:ext>
                  </a:extLst>
                </a:gridCol>
                <a:gridCol w="367145">
                  <a:extLst>
                    <a:ext uri="{9D8B030D-6E8A-4147-A177-3AD203B41FA5}">
                      <a16:colId xmlns:a16="http://schemas.microsoft.com/office/drawing/2014/main" val="2772783553"/>
                    </a:ext>
                  </a:extLst>
                </a:gridCol>
                <a:gridCol w="305202">
                  <a:extLst>
                    <a:ext uri="{9D8B030D-6E8A-4147-A177-3AD203B41FA5}">
                      <a16:colId xmlns:a16="http://schemas.microsoft.com/office/drawing/2014/main" val="2638421348"/>
                    </a:ext>
                  </a:extLst>
                </a:gridCol>
              </a:tblGrid>
              <a:tr h="300778">
                <a:tc>
                  <a:txBody>
                    <a:bodyPr/>
                    <a:lstStyle/>
                    <a:p>
                      <a:r>
                        <a:rPr lang="en-US" sz="800" dirty="0"/>
                        <a:t>1</a:t>
                      </a:r>
                      <a:endParaRPr lang="en-US" sz="8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tc>
                  <a:txBody>
                    <a:bodyPr/>
                    <a:lstStyle/>
                    <a:p>
                      <a:endParaRPr lang="en-US" sz="900" dirty="0">
                        <a:solidFill>
                          <a:schemeClr val="bg1"/>
                        </a:solidFill>
                      </a:endParaRPr>
                    </a:p>
                  </a:txBody>
                  <a:tcPr/>
                </a:tc>
                <a:extLst>
                  <a:ext uri="{0D108BD9-81ED-4DB2-BD59-A6C34878D82A}">
                    <a16:rowId xmlns:a16="http://schemas.microsoft.com/office/drawing/2014/main" val="3552202514"/>
                  </a:ext>
                </a:extLst>
              </a:tr>
              <a:tr h="300778">
                <a:tc>
                  <a:txBody>
                    <a:bodyPr/>
                    <a:lstStyle/>
                    <a:p>
                      <a:endParaRPr lang="en-US" sz="10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47997589"/>
                  </a:ext>
                </a:extLst>
              </a:tr>
              <a:tr h="300778">
                <a:tc>
                  <a:txBody>
                    <a:bodyPr/>
                    <a:lstStyle/>
                    <a:p>
                      <a:endParaRPr lang="en-US" sz="10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79521813"/>
                  </a:ext>
                </a:extLst>
              </a:tr>
              <a:tr h="300778">
                <a:tc>
                  <a:txBody>
                    <a:bodyPr/>
                    <a:lstStyle/>
                    <a:p>
                      <a:endParaRPr lang="en-US" sz="1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37448464"/>
                  </a:ext>
                </a:extLst>
              </a:tr>
              <a:tr h="300778">
                <a:tc>
                  <a:txBody>
                    <a:bodyPr/>
                    <a:lstStyle/>
                    <a:p>
                      <a:endParaRPr lang="en-US" sz="10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4998634"/>
                  </a:ext>
                </a:extLst>
              </a:tr>
              <a:tr h="300778">
                <a:tc>
                  <a:txBody>
                    <a:bodyPr/>
                    <a:lstStyle/>
                    <a:p>
                      <a:endParaRPr lang="en-US" sz="1000"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32010688"/>
                  </a:ext>
                </a:extLst>
              </a:tr>
              <a:tr h="300778">
                <a:tc>
                  <a:txBody>
                    <a:bodyPr/>
                    <a:lstStyle/>
                    <a:p>
                      <a:endParaRPr lang="en-US" sz="1000"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11448349"/>
                  </a:ext>
                </a:extLst>
              </a:tr>
              <a:tr h="300778">
                <a:tc>
                  <a:txBody>
                    <a:bodyPr/>
                    <a:lstStyle/>
                    <a:p>
                      <a:r>
                        <a:rPr lang="en-US" sz="1200" dirty="0"/>
                        <a:t>M</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11993965"/>
                  </a:ext>
                </a:extLst>
              </a:tr>
            </a:tbl>
          </a:graphicData>
        </a:graphic>
      </p:graphicFrame>
    </p:spTree>
    <p:extLst>
      <p:ext uri="{BB962C8B-B14F-4D97-AF65-F5344CB8AC3E}">
        <p14:creationId xmlns:p14="http://schemas.microsoft.com/office/powerpoint/2010/main" val="127063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59F03A-13C8-42F3-9160-AB9DB9600E7E}"/>
              </a:ext>
            </a:extLst>
          </p:cNvPr>
          <p:cNvSpPr>
            <a:spLocks noGrp="1"/>
          </p:cNvSpPr>
          <p:nvPr>
            <p:ph idx="1"/>
          </p:nvPr>
        </p:nvSpPr>
        <p:spPr>
          <a:xfrm>
            <a:off x="397302" y="468394"/>
            <a:ext cx="11585050" cy="3541714"/>
          </a:xfrm>
        </p:spPr>
        <p:txBody>
          <a:bodyPr/>
          <a:lstStyle/>
          <a:p>
            <a:r>
              <a:rPr lang="en-US" dirty="0"/>
              <a:t>One of the most important part in this stage is that we have to calculate the complement of each odd flipped row and column, this means  (255-Original_gray_value). The following image show the result step by step.</a:t>
            </a:r>
          </a:p>
          <a:p>
            <a:endParaRPr lang="en-US" dirty="0"/>
          </a:p>
        </p:txBody>
      </p:sp>
      <p:pic>
        <p:nvPicPr>
          <p:cNvPr id="7" name="Picture 6">
            <a:extLst>
              <a:ext uri="{FF2B5EF4-FFF2-40B4-BE49-F238E27FC236}">
                <a16:creationId xmlns:a16="http://schemas.microsoft.com/office/drawing/2014/main" id="{6421396A-0735-4EA3-AEB5-BF128AD8EADA}"/>
              </a:ext>
            </a:extLst>
          </p:cNvPr>
          <p:cNvPicPr>
            <a:picLocks noChangeAspect="1"/>
          </p:cNvPicPr>
          <p:nvPr/>
        </p:nvPicPr>
        <p:blipFill>
          <a:blip r:embed="rId2"/>
          <a:stretch>
            <a:fillRect/>
          </a:stretch>
        </p:blipFill>
        <p:spPr>
          <a:xfrm>
            <a:off x="125105" y="2466646"/>
            <a:ext cx="5901721" cy="3236181"/>
          </a:xfrm>
          <a:prstGeom prst="rect">
            <a:avLst/>
          </a:prstGeom>
        </p:spPr>
      </p:pic>
      <p:sp>
        <p:nvSpPr>
          <p:cNvPr id="9" name="Rectangle 8">
            <a:extLst>
              <a:ext uri="{FF2B5EF4-FFF2-40B4-BE49-F238E27FC236}">
                <a16:creationId xmlns:a16="http://schemas.microsoft.com/office/drawing/2014/main" id="{034649FA-CD8E-4797-B01D-B870BE364AC7}"/>
              </a:ext>
            </a:extLst>
          </p:cNvPr>
          <p:cNvSpPr/>
          <p:nvPr/>
        </p:nvSpPr>
        <p:spPr>
          <a:xfrm>
            <a:off x="7569224" y="5841489"/>
            <a:ext cx="3596562" cy="369332"/>
          </a:xfrm>
          <a:prstGeom prst="rect">
            <a:avLst/>
          </a:prstGeom>
        </p:spPr>
        <p:txBody>
          <a:bodyPr wrap="none">
            <a:spAutoFit/>
          </a:bodyPr>
          <a:lstStyle/>
          <a:p>
            <a:r>
              <a:rPr lang="en-US" dirty="0"/>
              <a:t>255-Odd_Rows_Flipped left to right.</a:t>
            </a:r>
          </a:p>
        </p:txBody>
      </p:sp>
      <p:sp>
        <p:nvSpPr>
          <p:cNvPr id="10" name="Rectangle 9">
            <a:extLst>
              <a:ext uri="{FF2B5EF4-FFF2-40B4-BE49-F238E27FC236}">
                <a16:creationId xmlns:a16="http://schemas.microsoft.com/office/drawing/2014/main" id="{61C3CBC3-C6F8-465B-85D8-1D33B2807CBF}"/>
              </a:ext>
            </a:extLst>
          </p:cNvPr>
          <p:cNvSpPr/>
          <p:nvPr/>
        </p:nvSpPr>
        <p:spPr>
          <a:xfrm>
            <a:off x="1867280" y="5765525"/>
            <a:ext cx="1404744" cy="369332"/>
          </a:xfrm>
          <a:prstGeom prst="rect">
            <a:avLst/>
          </a:prstGeom>
        </p:spPr>
        <p:txBody>
          <a:bodyPr wrap="none">
            <a:spAutoFit/>
          </a:bodyPr>
          <a:lstStyle/>
          <a:p>
            <a:r>
              <a:rPr lang="en-US" dirty="0"/>
              <a:t>Plain - Image</a:t>
            </a:r>
          </a:p>
        </p:txBody>
      </p:sp>
      <p:pic>
        <p:nvPicPr>
          <p:cNvPr id="11" name="Picture 10">
            <a:extLst>
              <a:ext uri="{FF2B5EF4-FFF2-40B4-BE49-F238E27FC236}">
                <a16:creationId xmlns:a16="http://schemas.microsoft.com/office/drawing/2014/main" id="{37C83C44-F59D-4C8C-830E-41DC29D0ACDC}"/>
              </a:ext>
            </a:extLst>
          </p:cNvPr>
          <p:cNvPicPr/>
          <p:nvPr/>
        </p:nvPicPr>
        <p:blipFill>
          <a:blip r:embed="rId3"/>
          <a:stretch>
            <a:fillRect/>
          </a:stretch>
        </p:blipFill>
        <p:spPr>
          <a:xfrm>
            <a:off x="6189827" y="2423052"/>
            <a:ext cx="5943600" cy="3279775"/>
          </a:xfrm>
          <a:prstGeom prst="rect">
            <a:avLst/>
          </a:prstGeom>
        </p:spPr>
      </p:pic>
      <p:sp>
        <p:nvSpPr>
          <p:cNvPr id="12" name="Rectangle 11">
            <a:extLst>
              <a:ext uri="{FF2B5EF4-FFF2-40B4-BE49-F238E27FC236}">
                <a16:creationId xmlns:a16="http://schemas.microsoft.com/office/drawing/2014/main" id="{08E0D4C8-3131-4CF8-93C4-86A0A94057AA}"/>
              </a:ext>
            </a:extLst>
          </p:cNvPr>
          <p:cNvSpPr/>
          <p:nvPr/>
        </p:nvSpPr>
        <p:spPr>
          <a:xfrm>
            <a:off x="7427134" y="6134857"/>
            <a:ext cx="3880742" cy="369332"/>
          </a:xfrm>
          <a:prstGeom prst="rect">
            <a:avLst/>
          </a:prstGeom>
        </p:spPr>
        <p:txBody>
          <a:bodyPr wrap="none">
            <a:spAutoFit/>
          </a:bodyPr>
          <a:lstStyle/>
          <a:p>
            <a:pPr algn="just"/>
            <a:r>
              <a:rPr lang="en-US" dirty="0"/>
              <a:t>255-Odd_Columns_Flipped up to down.</a:t>
            </a:r>
          </a:p>
        </p:txBody>
      </p:sp>
    </p:spTree>
    <p:extLst>
      <p:ext uri="{BB962C8B-B14F-4D97-AF65-F5344CB8AC3E}">
        <p14:creationId xmlns:p14="http://schemas.microsoft.com/office/powerpoint/2010/main" val="177544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2D26-D41E-46E5-8D2C-4A9E65639369}"/>
              </a:ext>
            </a:extLst>
          </p:cNvPr>
          <p:cNvSpPr>
            <a:spLocks noGrp="1"/>
          </p:cNvSpPr>
          <p:nvPr>
            <p:ph type="title"/>
          </p:nvPr>
        </p:nvSpPr>
        <p:spPr>
          <a:xfrm>
            <a:off x="688189" y="-272028"/>
            <a:ext cx="9905998" cy="1478570"/>
          </a:xfrm>
        </p:spPr>
        <p:txBody>
          <a:bodyPr/>
          <a:lstStyle/>
          <a:p>
            <a:r>
              <a:rPr lang="en-US" dirty="0"/>
              <a:t>Puzzle</a:t>
            </a:r>
          </a:p>
        </p:txBody>
      </p:sp>
      <p:sp>
        <p:nvSpPr>
          <p:cNvPr id="3" name="Content Placeholder 2">
            <a:extLst>
              <a:ext uri="{FF2B5EF4-FFF2-40B4-BE49-F238E27FC236}">
                <a16:creationId xmlns:a16="http://schemas.microsoft.com/office/drawing/2014/main" id="{0B573778-0E6A-414C-98BB-2588E332F455}"/>
              </a:ext>
            </a:extLst>
          </p:cNvPr>
          <p:cNvSpPr>
            <a:spLocks noGrp="1"/>
          </p:cNvSpPr>
          <p:nvPr>
            <p:ph idx="1"/>
          </p:nvPr>
        </p:nvSpPr>
        <p:spPr>
          <a:xfrm>
            <a:off x="815409" y="603567"/>
            <a:ext cx="10952521" cy="3541714"/>
          </a:xfrm>
        </p:spPr>
        <p:txBody>
          <a:bodyPr/>
          <a:lstStyle/>
          <a:p>
            <a:r>
              <a:rPr lang="en-US" dirty="0"/>
              <a:t>To destroy the relation between pixels the stage called puzzle has been created, it depends on the image size this means length and width. The image will be destroyed in some equal parts, that is calculated, as a puzzle.</a:t>
            </a:r>
          </a:p>
          <a:p>
            <a:r>
              <a:rPr lang="en-US" dirty="0"/>
              <a:t>For example if the image size is 512 x 512, it will be divided in 64 windows in columns and 64 windows in rows, which windows size is 8x8</a:t>
            </a:r>
          </a:p>
        </p:txBody>
      </p:sp>
      <p:sp>
        <p:nvSpPr>
          <p:cNvPr id="5" name="Rectangle 4">
            <a:extLst>
              <a:ext uri="{FF2B5EF4-FFF2-40B4-BE49-F238E27FC236}">
                <a16:creationId xmlns:a16="http://schemas.microsoft.com/office/drawing/2014/main" id="{F8D7BC06-4DC4-4F3F-B32A-9ACD794E2E6E}"/>
              </a:ext>
            </a:extLst>
          </p:cNvPr>
          <p:cNvSpPr/>
          <p:nvPr/>
        </p:nvSpPr>
        <p:spPr>
          <a:xfrm>
            <a:off x="1450110" y="3551858"/>
            <a:ext cx="3132223" cy="2938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B093440-99C6-41A7-8439-0761F29B5282}"/>
              </a:ext>
            </a:extLst>
          </p:cNvPr>
          <p:cNvGrpSpPr/>
          <p:nvPr/>
        </p:nvGrpSpPr>
        <p:grpSpPr>
          <a:xfrm>
            <a:off x="1489867" y="3381347"/>
            <a:ext cx="3092466" cy="138245"/>
            <a:chOff x="1781092" y="2425562"/>
            <a:chExt cx="2083242" cy="104278"/>
          </a:xfrm>
        </p:grpSpPr>
        <p:cxnSp>
          <p:nvCxnSpPr>
            <p:cNvPr id="7" name="Straight Connector 6">
              <a:extLst>
                <a:ext uri="{FF2B5EF4-FFF2-40B4-BE49-F238E27FC236}">
                  <a16:creationId xmlns:a16="http://schemas.microsoft.com/office/drawing/2014/main" id="{4473844F-2B87-45FC-92A5-E9B723B831DE}"/>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FFEFF973-3063-4903-8017-1CBE57CFC311}"/>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B2CAF0-047A-44B7-8F6A-D482FF773220}"/>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EEE3CD1-1C33-4FC0-8324-1D031E61F0F6}"/>
              </a:ext>
            </a:extLst>
          </p:cNvPr>
          <p:cNvSpPr txBox="1"/>
          <p:nvPr/>
        </p:nvSpPr>
        <p:spPr>
          <a:xfrm>
            <a:off x="1719562" y="3020548"/>
            <a:ext cx="2979503" cy="369332"/>
          </a:xfrm>
          <a:prstGeom prst="rect">
            <a:avLst/>
          </a:prstGeom>
          <a:noFill/>
        </p:spPr>
        <p:txBody>
          <a:bodyPr wrap="square" rtlCol="0">
            <a:spAutoFit/>
          </a:bodyPr>
          <a:lstStyle/>
          <a:p>
            <a:r>
              <a:rPr lang="en-US" dirty="0">
                <a:solidFill>
                  <a:schemeClr val="bg1">
                    <a:lumMod val="95000"/>
                    <a:lumOff val="5000"/>
                  </a:schemeClr>
                </a:solidFill>
              </a:rPr>
              <a:t>512(pixels)</a:t>
            </a:r>
          </a:p>
        </p:txBody>
      </p:sp>
      <p:grpSp>
        <p:nvGrpSpPr>
          <p:cNvPr id="11" name="Group 10">
            <a:extLst>
              <a:ext uri="{FF2B5EF4-FFF2-40B4-BE49-F238E27FC236}">
                <a16:creationId xmlns:a16="http://schemas.microsoft.com/office/drawing/2014/main" id="{9112E958-256E-428B-A374-E781C1F36E00}"/>
              </a:ext>
            </a:extLst>
          </p:cNvPr>
          <p:cNvGrpSpPr/>
          <p:nvPr/>
        </p:nvGrpSpPr>
        <p:grpSpPr>
          <a:xfrm rot="5400000">
            <a:off x="-163040" y="4909009"/>
            <a:ext cx="2966291" cy="260007"/>
            <a:chOff x="1781092" y="2425562"/>
            <a:chExt cx="2083242" cy="104278"/>
          </a:xfrm>
        </p:grpSpPr>
        <p:cxnSp>
          <p:nvCxnSpPr>
            <p:cNvPr id="12" name="Straight Connector 11">
              <a:extLst>
                <a:ext uri="{FF2B5EF4-FFF2-40B4-BE49-F238E27FC236}">
                  <a16:creationId xmlns:a16="http://schemas.microsoft.com/office/drawing/2014/main" id="{441767C1-F3A5-44D9-9B3B-180EE92C0479}"/>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8422EDF4-DD99-4882-A887-F357D908EA8C}"/>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08D97E-EE59-4483-8E77-EB30574E7C38}"/>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F271A900-1F58-4471-A75E-F810975F22DC}"/>
              </a:ext>
            </a:extLst>
          </p:cNvPr>
          <p:cNvSpPr txBox="1"/>
          <p:nvPr/>
        </p:nvSpPr>
        <p:spPr>
          <a:xfrm>
            <a:off x="48610" y="4706930"/>
            <a:ext cx="1279157" cy="369332"/>
          </a:xfrm>
          <a:prstGeom prst="rect">
            <a:avLst/>
          </a:prstGeom>
          <a:noFill/>
        </p:spPr>
        <p:txBody>
          <a:bodyPr wrap="square" rtlCol="0">
            <a:spAutoFit/>
          </a:bodyPr>
          <a:lstStyle/>
          <a:p>
            <a:r>
              <a:rPr lang="en-US" dirty="0">
                <a:solidFill>
                  <a:schemeClr val="bg1">
                    <a:lumMod val="95000"/>
                    <a:lumOff val="5000"/>
                  </a:schemeClr>
                </a:solidFill>
              </a:rPr>
              <a:t>512(pixels)</a:t>
            </a:r>
          </a:p>
        </p:txBody>
      </p:sp>
      <p:graphicFrame>
        <p:nvGraphicFramePr>
          <p:cNvPr id="17" name="Table 16">
            <a:extLst>
              <a:ext uri="{FF2B5EF4-FFF2-40B4-BE49-F238E27FC236}">
                <a16:creationId xmlns:a16="http://schemas.microsoft.com/office/drawing/2014/main" id="{F682049E-144A-43DD-8E87-B9ACDC8C0937}"/>
              </a:ext>
            </a:extLst>
          </p:cNvPr>
          <p:cNvGraphicFramePr>
            <a:graphicFrameLocks noGrp="1"/>
          </p:cNvGraphicFramePr>
          <p:nvPr>
            <p:extLst>
              <p:ext uri="{D42A27DB-BD31-4B8C-83A1-F6EECF244321}">
                <p14:modId xmlns:p14="http://schemas.microsoft.com/office/powerpoint/2010/main" val="3116240926"/>
              </p:ext>
            </p:extLst>
          </p:nvPr>
        </p:nvGraphicFramePr>
        <p:xfrm>
          <a:off x="6755915" y="3665175"/>
          <a:ext cx="3387260" cy="2711400"/>
        </p:xfrm>
        <a:graphic>
          <a:graphicData uri="http://schemas.openxmlformats.org/drawingml/2006/table">
            <a:tbl>
              <a:tblPr>
                <a:tableStyleId>{F5AB1C69-6EDB-4FF4-983F-18BD219EF322}</a:tableStyleId>
              </a:tblPr>
              <a:tblGrid>
                <a:gridCol w="338726">
                  <a:extLst>
                    <a:ext uri="{9D8B030D-6E8A-4147-A177-3AD203B41FA5}">
                      <a16:colId xmlns:a16="http://schemas.microsoft.com/office/drawing/2014/main" val="2650212116"/>
                    </a:ext>
                  </a:extLst>
                </a:gridCol>
                <a:gridCol w="338726">
                  <a:extLst>
                    <a:ext uri="{9D8B030D-6E8A-4147-A177-3AD203B41FA5}">
                      <a16:colId xmlns:a16="http://schemas.microsoft.com/office/drawing/2014/main" val="1113280498"/>
                    </a:ext>
                  </a:extLst>
                </a:gridCol>
                <a:gridCol w="338726">
                  <a:extLst>
                    <a:ext uri="{9D8B030D-6E8A-4147-A177-3AD203B41FA5}">
                      <a16:colId xmlns:a16="http://schemas.microsoft.com/office/drawing/2014/main" val="3000044033"/>
                    </a:ext>
                  </a:extLst>
                </a:gridCol>
                <a:gridCol w="338726">
                  <a:extLst>
                    <a:ext uri="{9D8B030D-6E8A-4147-A177-3AD203B41FA5}">
                      <a16:colId xmlns:a16="http://schemas.microsoft.com/office/drawing/2014/main" val="3710791785"/>
                    </a:ext>
                  </a:extLst>
                </a:gridCol>
                <a:gridCol w="338726">
                  <a:extLst>
                    <a:ext uri="{9D8B030D-6E8A-4147-A177-3AD203B41FA5}">
                      <a16:colId xmlns:a16="http://schemas.microsoft.com/office/drawing/2014/main" val="2541360844"/>
                    </a:ext>
                  </a:extLst>
                </a:gridCol>
                <a:gridCol w="338726">
                  <a:extLst>
                    <a:ext uri="{9D8B030D-6E8A-4147-A177-3AD203B41FA5}">
                      <a16:colId xmlns:a16="http://schemas.microsoft.com/office/drawing/2014/main" val="2286387644"/>
                    </a:ext>
                  </a:extLst>
                </a:gridCol>
                <a:gridCol w="338726">
                  <a:extLst>
                    <a:ext uri="{9D8B030D-6E8A-4147-A177-3AD203B41FA5}">
                      <a16:colId xmlns:a16="http://schemas.microsoft.com/office/drawing/2014/main" val="1342910097"/>
                    </a:ext>
                  </a:extLst>
                </a:gridCol>
                <a:gridCol w="338726">
                  <a:extLst>
                    <a:ext uri="{9D8B030D-6E8A-4147-A177-3AD203B41FA5}">
                      <a16:colId xmlns:a16="http://schemas.microsoft.com/office/drawing/2014/main" val="1702954640"/>
                    </a:ext>
                  </a:extLst>
                </a:gridCol>
                <a:gridCol w="338726">
                  <a:extLst>
                    <a:ext uri="{9D8B030D-6E8A-4147-A177-3AD203B41FA5}">
                      <a16:colId xmlns:a16="http://schemas.microsoft.com/office/drawing/2014/main" val="2468113661"/>
                    </a:ext>
                  </a:extLst>
                </a:gridCol>
                <a:gridCol w="338726">
                  <a:extLst>
                    <a:ext uri="{9D8B030D-6E8A-4147-A177-3AD203B41FA5}">
                      <a16:colId xmlns:a16="http://schemas.microsoft.com/office/drawing/2014/main" val="1508122541"/>
                    </a:ext>
                  </a:extLst>
                </a:gridCol>
              </a:tblGrid>
              <a:tr h="271140">
                <a:tc>
                  <a:txBody>
                    <a:bodyPr/>
                    <a:lstStyle/>
                    <a:p>
                      <a:r>
                        <a:rPr lang="en-US" sz="1100" dirty="0"/>
                        <a:t>1</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r>
                        <a:rPr lang="en-US" sz="1100" dirty="0"/>
                        <a:t>64</a:t>
                      </a:r>
                    </a:p>
                  </a:txBody>
                  <a:tcPr/>
                </a:tc>
                <a:extLst>
                  <a:ext uri="{0D108BD9-81ED-4DB2-BD59-A6C34878D82A}">
                    <a16:rowId xmlns:a16="http://schemas.microsoft.com/office/drawing/2014/main" val="3225377076"/>
                  </a:ext>
                </a:extLst>
              </a:tr>
              <a:tr h="271140">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973266393"/>
                  </a:ext>
                </a:extLst>
              </a:tr>
              <a:tr h="27114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1272006329"/>
                  </a:ext>
                </a:extLst>
              </a:tr>
              <a:tr h="27114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1138581225"/>
                  </a:ext>
                </a:extLst>
              </a:tr>
              <a:tr h="27114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452302228"/>
                  </a:ext>
                </a:extLst>
              </a:tr>
              <a:tr h="27114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094245477"/>
                  </a:ext>
                </a:extLst>
              </a:tr>
              <a:tr h="27114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229968202"/>
                  </a:ext>
                </a:extLst>
              </a:tr>
              <a:tr h="271140">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1049833295"/>
                  </a:ext>
                </a:extLst>
              </a:tr>
              <a:tr h="271140">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269577224"/>
                  </a:ext>
                </a:extLst>
              </a:tr>
              <a:tr h="271140">
                <a:tc>
                  <a:txBody>
                    <a:bodyPr/>
                    <a:lstStyle/>
                    <a:p>
                      <a:r>
                        <a:rPr lang="en-US" sz="1100" dirty="0"/>
                        <a:t>64</a:t>
                      </a:r>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222677486"/>
                  </a:ext>
                </a:extLst>
              </a:tr>
            </a:tbl>
          </a:graphicData>
        </a:graphic>
      </p:graphicFrame>
      <p:grpSp>
        <p:nvGrpSpPr>
          <p:cNvPr id="18" name="Group 17">
            <a:extLst>
              <a:ext uri="{FF2B5EF4-FFF2-40B4-BE49-F238E27FC236}">
                <a16:creationId xmlns:a16="http://schemas.microsoft.com/office/drawing/2014/main" id="{EECC37AA-D9F2-437A-B23C-82B68D406BD7}"/>
              </a:ext>
            </a:extLst>
          </p:cNvPr>
          <p:cNvGrpSpPr/>
          <p:nvPr/>
        </p:nvGrpSpPr>
        <p:grpSpPr>
          <a:xfrm>
            <a:off x="6919756" y="3369378"/>
            <a:ext cx="3092466" cy="138245"/>
            <a:chOff x="1781092" y="2425562"/>
            <a:chExt cx="2083242" cy="104278"/>
          </a:xfrm>
        </p:grpSpPr>
        <p:cxnSp>
          <p:nvCxnSpPr>
            <p:cNvPr id="19" name="Straight Connector 18">
              <a:extLst>
                <a:ext uri="{FF2B5EF4-FFF2-40B4-BE49-F238E27FC236}">
                  <a16:creationId xmlns:a16="http://schemas.microsoft.com/office/drawing/2014/main" id="{605A28BC-A7DA-40BA-A8CF-9EB5B63838A4}"/>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311DF20C-539B-47A5-B206-4708FC6B780A}"/>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845DC8-1E72-427C-BC48-80F308B9D296}"/>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B8E9F8C-7535-4977-B79C-B582876AF908}"/>
              </a:ext>
            </a:extLst>
          </p:cNvPr>
          <p:cNvSpPr txBox="1"/>
          <p:nvPr/>
        </p:nvSpPr>
        <p:spPr>
          <a:xfrm>
            <a:off x="7149451" y="3008579"/>
            <a:ext cx="2979503" cy="369332"/>
          </a:xfrm>
          <a:prstGeom prst="rect">
            <a:avLst/>
          </a:prstGeom>
          <a:noFill/>
        </p:spPr>
        <p:txBody>
          <a:bodyPr wrap="square" rtlCol="0">
            <a:spAutoFit/>
          </a:bodyPr>
          <a:lstStyle/>
          <a:p>
            <a:r>
              <a:rPr lang="en-US" dirty="0">
                <a:solidFill>
                  <a:schemeClr val="bg1">
                    <a:lumMod val="95000"/>
                    <a:lumOff val="5000"/>
                  </a:schemeClr>
                </a:solidFill>
              </a:rPr>
              <a:t>512(pixels)</a:t>
            </a:r>
          </a:p>
        </p:txBody>
      </p:sp>
      <p:grpSp>
        <p:nvGrpSpPr>
          <p:cNvPr id="23" name="Group 22">
            <a:extLst>
              <a:ext uri="{FF2B5EF4-FFF2-40B4-BE49-F238E27FC236}">
                <a16:creationId xmlns:a16="http://schemas.microsoft.com/office/drawing/2014/main" id="{38FC4E22-351B-4C62-9CED-AAEAF35CA560}"/>
              </a:ext>
            </a:extLst>
          </p:cNvPr>
          <p:cNvGrpSpPr/>
          <p:nvPr/>
        </p:nvGrpSpPr>
        <p:grpSpPr>
          <a:xfrm rot="5400000">
            <a:off x="5070244" y="4909009"/>
            <a:ext cx="2966291" cy="260007"/>
            <a:chOff x="1781092" y="2425562"/>
            <a:chExt cx="2083242" cy="104278"/>
          </a:xfrm>
        </p:grpSpPr>
        <p:cxnSp>
          <p:nvCxnSpPr>
            <p:cNvPr id="24" name="Straight Connector 23">
              <a:extLst>
                <a:ext uri="{FF2B5EF4-FFF2-40B4-BE49-F238E27FC236}">
                  <a16:creationId xmlns:a16="http://schemas.microsoft.com/office/drawing/2014/main" id="{F961ED5A-5BF3-4C36-8AB3-D7E50771E2EA}"/>
                </a:ext>
              </a:extLst>
            </p:cNvPr>
            <p:cNvCxnSpPr/>
            <p:nvPr/>
          </p:nvCxnSpPr>
          <p:spPr>
            <a:xfrm>
              <a:off x="1781092" y="2480807"/>
              <a:ext cx="2083242" cy="0"/>
            </a:xfrm>
            <a:prstGeom prst="line">
              <a:avLst/>
            </a:prstGeom>
            <a:ln w="28575">
              <a:solidFill>
                <a:schemeClr val="bg1"/>
              </a:solidFill>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F60F3B28-E2F3-4295-BDE5-53852CC7B1E2}"/>
                </a:ext>
              </a:extLst>
            </p:cNvPr>
            <p:cNvCxnSpPr/>
            <p:nvPr/>
          </p:nvCxnSpPr>
          <p:spPr>
            <a:xfrm>
              <a:off x="1781092" y="2434590"/>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7FF610-A1A1-42CF-90E6-BA25195A0263}"/>
                </a:ext>
              </a:extLst>
            </p:cNvPr>
            <p:cNvCxnSpPr/>
            <p:nvPr/>
          </p:nvCxnSpPr>
          <p:spPr>
            <a:xfrm>
              <a:off x="3864334" y="2425562"/>
              <a:ext cx="0" cy="95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1A63DD6D-5B7A-4256-B036-613571A83641}"/>
              </a:ext>
            </a:extLst>
          </p:cNvPr>
          <p:cNvSpPr txBox="1"/>
          <p:nvPr/>
        </p:nvSpPr>
        <p:spPr>
          <a:xfrm>
            <a:off x="5285488" y="4670445"/>
            <a:ext cx="1279157" cy="369332"/>
          </a:xfrm>
          <a:prstGeom prst="rect">
            <a:avLst/>
          </a:prstGeom>
          <a:noFill/>
        </p:spPr>
        <p:txBody>
          <a:bodyPr wrap="square" rtlCol="0">
            <a:spAutoFit/>
          </a:bodyPr>
          <a:lstStyle/>
          <a:p>
            <a:r>
              <a:rPr lang="en-US" dirty="0">
                <a:solidFill>
                  <a:schemeClr val="bg1">
                    <a:lumMod val="95000"/>
                    <a:lumOff val="5000"/>
                  </a:schemeClr>
                </a:solidFill>
              </a:rPr>
              <a:t>512(pixels)</a:t>
            </a:r>
          </a:p>
        </p:txBody>
      </p:sp>
    </p:spTree>
    <p:extLst>
      <p:ext uri="{BB962C8B-B14F-4D97-AF65-F5344CB8AC3E}">
        <p14:creationId xmlns:p14="http://schemas.microsoft.com/office/powerpoint/2010/main" val="281350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2178</TotalTime>
  <Words>1237</Words>
  <Application>Microsoft Office PowerPoint</Application>
  <PresentationFormat>Widescreen</PresentationFormat>
  <Paragraphs>340</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Cambria Math</vt:lpstr>
      <vt:lpstr>Trebuchet MS</vt:lpstr>
      <vt:lpstr>Tw Cen MT</vt:lpstr>
      <vt:lpstr>Circuit</vt:lpstr>
      <vt:lpstr>Image encryption</vt:lpstr>
      <vt:lpstr>User - password</vt:lpstr>
      <vt:lpstr>PowerPoint Presentation</vt:lpstr>
      <vt:lpstr>PowerPoint Presentation</vt:lpstr>
      <vt:lpstr>PowerPoint Presentation</vt:lpstr>
      <vt:lpstr>Bit Shuffling using a selected moving window</vt:lpstr>
      <vt:lpstr>PowerPoint Presentation</vt:lpstr>
      <vt:lpstr>PowerPoint Presentation</vt:lpstr>
      <vt:lpstr>Puzzle</vt:lpstr>
      <vt:lpstr>Puzzle example</vt:lpstr>
      <vt:lpstr>Puzzle example 2</vt:lpstr>
      <vt:lpstr>Shuffling using a selected moving window</vt:lpstr>
      <vt:lpstr>PowerPoint Presentation</vt:lpstr>
      <vt:lpstr>Reordering</vt:lpstr>
      <vt:lpstr>PowerPoint Presentation</vt:lpstr>
      <vt:lpstr>Results</vt:lpstr>
      <vt:lpstr>PowerPoint Presentation</vt:lpstr>
      <vt:lpstr>PowerPoint Presentation</vt:lpstr>
      <vt:lpstr>PowerPoint Presentation</vt:lpstr>
      <vt:lpstr>Correlation analysis</vt:lpstr>
      <vt:lpstr>PowerPoint Presentation</vt:lpstr>
      <vt:lpstr>PowerPoint Presentation</vt:lpstr>
      <vt:lpstr>PowerPoint Presentation</vt:lpstr>
      <vt:lpstr>PowerPoint Presentation</vt:lpstr>
      <vt:lpstr>Correlation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encryption</dc:title>
  <dc:creator>MIGUEL</dc:creator>
  <cp:lastModifiedBy>MIGUEL</cp:lastModifiedBy>
  <cp:revision>73</cp:revision>
  <dcterms:created xsi:type="dcterms:W3CDTF">2017-09-17T23:19:52Z</dcterms:created>
  <dcterms:modified xsi:type="dcterms:W3CDTF">2017-10-19T14:15:59Z</dcterms:modified>
</cp:coreProperties>
</file>